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sldIdLst>
    <p:sldId id="256" r:id="rId2"/>
    <p:sldId id="257" r:id="rId3"/>
    <p:sldId id="258" r:id="rId4"/>
    <p:sldId id="261" r:id="rId5"/>
    <p:sldId id="262" r:id="rId6"/>
    <p:sldId id="259" r:id="rId7"/>
    <p:sldId id="260" r:id="rId8"/>
    <p:sldId id="263" r:id="rId9"/>
    <p:sldId id="264" r:id="rId10"/>
    <p:sldId id="265" r:id="rId11"/>
    <p:sldId id="266" r:id="rId12"/>
    <p:sldId id="267" r:id="rId13"/>
    <p:sldId id="268" r:id="rId14"/>
    <p:sldId id="269" r:id="rId15"/>
    <p:sldId id="270"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FontAwesome" pitchFamily="2" charset="0"/>
      <p:regular r:id="rId22"/>
    </p:embeddedFont>
    <p:embeddedFont>
      <p:font typeface="Abel" panose="02000506030000020004" pitchFamily="2"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0564" autoAdjust="0"/>
  </p:normalViewPr>
  <p:slideViewPr>
    <p:cSldViewPr snapToGrid="0">
      <p:cViewPr varScale="1">
        <p:scale>
          <a:sx n="72" d="100"/>
          <a:sy n="72" d="100"/>
        </p:scale>
        <p:origin x="528"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9" d="100"/>
          <a:sy n="69" d="100"/>
        </p:scale>
        <p:origin x="3264"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C0C4BF-10CE-47D9-9CE1-F1A20C237EA3}" type="datetimeFigureOut">
              <a:rPr lang="en-AU" smtClean="0"/>
              <a:t>11/10/2017</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DF65DC-6BCE-44EE-B3D4-50206CA94336}" type="slidenum">
              <a:rPr lang="en-AU" smtClean="0"/>
              <a:t>‹#›</a:t>
            </a:fld>
            <a:endParaRPr lang="en-AU"/>
          </a:p>
        </p:txBody>
      </p:sp>
    </p:spTree>
    <p:extLst>
      <p:ext uri="{BB962C8B-B14F-4D97-AF65-F5344CB8AC3E}">
        <p14:creationId xmlns:p14="http://schemas.microsoft.com/office/powerpoint/2010/main" val="920728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Thanks so much ANABEL</a:t>
            </a:r>
          </a:p>
          <a:p>
            <a:endParaRPr lang="en-AU" dirty="0"/>
          </a:p>
          <a:p>
            <a:r>
              <a:rPr lang="en-AU" dirty="0"/>
              <a:t>Hi everyone. Firstly, I’d like to congratulate everyone tonight for choosing to be a part of the Girls Leading Advanced Manufacturing and Geelong Future Leaders in Industry programmes. Advanced manufacturing, 3D printing, additive manufacturing, robotics and automation will play a huge role in the future of our society, and you’ve already taken a huge step forward in gaining exposure to these areas. </a:t>
            </a:r>
          </a:p>
          <a:p>
            <a:endParaRPr lang="en-AU" dirty="0"/>
          </a:p>
          <a:p>
            <a:r>
              <a:rPr lang="en-AU" dirty="0"/>
              <a:t>When I asked Anabel what I should talk about tonight, she gave me some very simple instructions – or what appeared to be simple instructions. </a:t>
            </a:r>
          </a:p>
          <a:p>
            <a:endParaRPr lang="en-AU" dirty="0"/>
          </a:p>
          <a:p>
            <a:r>
              <a:rPr lang="en-AU" dirty="0"/>
              <a:t>INSPIRE YOU</a:t>
            </a:r>
          </a:p>
          <a:p>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1</a:t>
            </a:fld>
            <a:endParaRPr lang="en-AU"/>
          </a:p>
        </p:txBody>
      </p:sp>
    </p:spTree>
    <p:extLst>
      <p:ext uri="{BB962C8B-B14F-4D97-AF65-F5344CB8AC3E}">
        <p14:creationId xmlns:p14="http://schemas.microsoft.com/office/powerpoint/2010/main" val="245658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So yes, with a career in STEM – engineering, science, maths, technology – you have the ability to earn a lot of money, have great business opportunities, the ability to help others, break down barriers between cultures. But there’s one other piece here, and it’s the most important.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You have the ability to change the world.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Don’t believe 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10</a:t>
            </a:fld>
            <a:endParaRPr lang="en-AU"/>
          </a:p>
        </p:txBody>
      </p:sp>
    </p:spTree>
    <p:extLst>
      <p:ext uri="{BB962C8B-B14F-4D97-AF65-F5344CB8AC3E}">
        <p14:creationId xmlns:p14="http://schemas.microsoft.com/office/powerpoint/2010/main" val="1959719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Margaret Hamilton. She wrote the code for the Apollo space missions.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No biggie </a:t>
            </a:r>
            <a:r>
              <a:rPr lang="en-AU" dirty="0">
                <a:sym typeface="Wingdings" panose="05000000000000000000" pitchFamily="2" charset="2"/>
              </a:rPr>
              <a:t> </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11</a:t>
            </a:fld>
            <a:endParaRPr lang="en-AU"/>
          </a:p>
        </p:txBody>
      </p:sp>
    </p:spTree>
    <p:extLst>
      <p:ext uri="{BB962C8B-B14F-4D97-AF65-F5344CB8AC3E}">
        <p14:creationId xmlns:p14="http://schemas.microsoft.com/office/powerpoint/2010/main" val="1116060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a:t>
            </a:r>
            <a:r>
              <a:rPr lang="en-AU" dirty="0" err="1"/>
              <a:t>Radia</a:t>
            </a:r>
            <a:r>
              <a:rPr lang="en-AU" dirty="0"/>
              <a:t> Perlman. She’s a computer scientist. She wrote something called Spanning Tree Protocol. Every time you use the internet. Every time you log in to Facebook, send a Snap, your data follows paths determined by Spanning Tree Protocol. Without it, you wouldn’t have the internet. </a:t>
            </a:r>
          </a:p>
          <a:p>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12</a:t>
            </a:fld>
            <a:endParaRPr lang="en-AU"/>
          </a:p>
        </p:txBody>
      </p:sp>
    </p:spTree>
    <p:extLst>
      <p:ext uri="{BB962C8B-B14F-4D97-AF65-F5344CB8AC3E}">
        <p14:creationId xmlns:p14="http://schemas.microsoft.com/office/powerpoint/2010/main" val="3785330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Catarina </a:t>
            </a:r>
            <a:r>
              <a:rPr lang="en-AU" dirty="0" err="1"/>
              <a:t>Mota</a:t>
            </a:r>
            <a:r>
              <a:rPr lang="en-AU" dirty="0"/>
              <a:t>. She’s a materials engineer and is a specialist in smart materials. She’s building the houses of the future, that have not only automation built in, but are built in such a way that they’re modular, easily expanded and can </a:t>
            </a:r>
            <a:r>
              <a:rPr lang="en-AU" dirty="0" err="1"/>
              <a:t>can</a:t>
            </a:r>
            <a:r>
              <a:rPr lang="en-AU" dirty="0"/>
              <a:t> be built using sustainable, available materials. </a:t>
            </a:r>
          </a:p>
          <a:p>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13</a:t>
            </a:fld>
            <a:endParaRPr lang="en-AU"/>
          </a:p>
        </p:txBody>
      </p:sp>
    </p:spTree>
    <p:extLst>
      <p:ext uri="{BB962C8B-B14F-4D97-AF65-F5344CB8AC3E}">
        <p14:creationId xmlns:p14="http://schemas.microsoft.com/office/powerpoint/2010/main" val="316638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All of these women are changing the world with their STEM skills – changing the world, and humanity, for the better.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And it was at this point that I realised I was asking the wrong question all the way throughout this presentation. The question I was asking was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“How will I inspire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When really the question I should have been asking was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“How will you inspire me?”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“How will you change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14</a:t>
            </a:fld>
            <a:endParaRPr lang="en-AU"/>
          </a:p>
        </p:txBody>
      </p:sp>
    </p:spTree>
    <p:extLst>
      <p:ext uri="{BB962C8B-B14F-4D97-AF65-F5344CB8AC3E}">
        <p14:creationId xmlns:p14="http://schemas.microsoft.com/office/powerpoint/2010/main" val="3108250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Best wishes on your STEM journey. Thank you.</a:t>
            </a:r>
          </a:p>
        </p:txBody>
      </p:sp>
      <p:sp>
        <p:nvSpPr>
          <p:cNvPr id="4" name="Slide Number Placeholder 3"/>
          <p:cNvSpPr>
            <a:spLocks noGrp="1"/>
          </p:cNvSpPr>
          <p:nvPr>
            <p:ph type="sldNum" sz="quarter" idx="10"/>
          </p:nvPr>
        </p:nvSpPr>
        <p:spPr/>
        <p:txBody>
          <a:bodyPr/>
          <a:lstStyle/>
          <a:p>
            <a:fld id="{21DF65DC-6BCE-44EE-B3D4-50206CA94336}" type="slidenum">
              <a:rPr lang="en-AU" smtClean="0"/>
              <a:t>15</a:t>
            </a:fld>
            <a:endParaRPr lang="en-AU"/>
          </a:p>
        </p:txBody>
      </p:sp>
    </p:spTree>
    <p:extLst>
      <p:ext uri="{BB962C8B-B14F-4D97-AF65-F5344CB8AC3E}">
        <p14:creationId xmlns:p14="http://schemas.microsoft.com/office/powerpoint/2010/main" val="670683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inspiring you would be easy, right? </a:t>
            </a:r>
          </a:p>
          <a:p>
            <a:endParaRPr lang="en-AU" dirty="0"/>
          </a:p>
          <a:p>
            <a:r>
              <a:rPr lang="en-AU" dirty="0"/>
              <a:t>So firstly, how many of you would like to earn lots of money?</a:t>
            </a:r>
          </a:p>
        </p:txBody>
      </p:sp>
      <p:sp>
        <p:nvSpPr>
          <p:cNvPr id="4" name="Slide Number Placeholder 3"/>
          <p:cNvSpPr>
            <a:spLocks noGrp="1"/>
          </p:cNvSpPr>
          <p:nvPr>
            <p:ph type="sldNum" sz="quarter" idx="10"/>
          </p:nvPr>
        </p:nvSpPr>
        <p:spPr/>
        <p:txBody>
          <a:bodyPr/>
          <a:lstStyle/>
          <a:p>
            <a:fld id="{21DF65DC-6BCE-44EE-B3D4-50206CA94336}" type="slidenum">
              <a:rPr lang="en-AU" smtClean="0"/>
              <a:t>2</a:t>
            </a:fld>
            <a:endParaRPr lang="en-AU"/>
          </a:p>
        </p:txBody>
      </p:sp>
    </p:spTree>
    <p:extLst>
      <p:ext uri="{BB962C8B-B14F-4D97-AF65-F5344CB8AC3E}">
        <p14:creationId xmlns:p14="http://schemas.microsoft.com/office/powerpoint/2010/main" val="1488221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There’s the money angle. dollars, pounds, bitcoin – whatever currency we have in the future?</a:t>
            </a:r>
          </a:p>
          <a:p>
            <a:r>
              <a:rPr lang="en-AU" dirty="0"/>
              <a:t>Great – engineering salaries are consistently some of the highest professional salaries. </a:t>
            </a:r>
          </a:p>
        </p:txBody>
      </p:sp>
      <p:sp>
        <p:nvSpPr>
          <p:cNvPr id="4" name="Slide Number Placeholder 3"/>
          <p:cNvSpPr>
            <a:spLocks noGrp="1"/>
          </p:cNvSpPr>
          <p:nvPr>
            <p:ph type="sldNum" sz="quarter" idx="10"/>
          </p:nvPr>
        </p:nvSpPr>
        <p:spPr/>
        <p:txBody>
          <a:bodyPr/>
          <a:lstStyle/>
          <a:p>
            <a:fld id="{21DF65DC-6BCE-44EE-B3D4-50206CA94336}" type="slidenum">
              <a:rPr lang="en-AU" smtClean="0"/>
              <a:t>3</a:t>
            </a:fld>
            <a:endParaRPr lang="en-AU"/>
          </a:p>
        </p:txBody>
      </p:sp>
    </p:spTree>
    <p:extLst>
      <p:ext uri="{BB962C8B-B14F-4D97-AF65-F5344CB8AC3E}">
        <p14:creationId xmlns:p14="http://schemas.microsoft.com/office/powerpoint/2010/main" val="3788269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IT salaries are pretty good too</a:t>
            </a:r>
          </a:p>
        </p:txBody>
      </p:sp>
      <p:sp>
        <p:nvSpPr>
          <p:cNvPr id="4" name="Slide Number Placeholder 3"/>
          <p:cNvSpPr>
            <a:spLocks noGrp="1"/>
          </p:cNvSpPr>
          <p:nvPr>
            <p:ph type="sldNum" sz="quarter" idx="10"/>
          </p:nvPr>
        </p:nvSpPr>
        <p:spPr/>
        <p:txBody>
          <a:bodyPr/>
          <a:lstStyle/>
          <a:p>
            <a:fld id="{21DF65DC-6BCE-44EE-B3D4-50206CA94336}" type="slidenum">
              <a:rPr lang="en-AU" smtClean="0"/>
              <a:t>4</a:t>
            </a:fld>
            <a:endParaRPr lang="en-AU"/>
          </a:p>
        </p:txBody>
      </p:sp>
    </p:spTree>
    <p:extLst>
      <p:ext uri="{BB962C8B-B14F-4D97-AF65-F5344CB8AC3E}">
        <p14:creationId xmlns:p14="http://schemas.microsoft.com/office/powerpoint/2010/main" val="112862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But it’s not just about money. </a:t>
            </a:r>
          </a:p>
          <a:p>
            <a:endParaRPr lang="en-AU" dirty="0"/>
          </a:p>
          <a:p>
            <a:r>
              <a:rPr lang="en-AU" dirty="0"/>
              <a:t>What if you could turn something you love doing into your career? </a:t>
            </a:r>
          </a:p>
          <a:p>
            <a:endParaRPr lang="en-AU" dirty="0"/>
          </a:p>
          <a:p>
            <a:r>
              <a:rPr lang="en-AU" dirty="0"/>
              <a:t>The internet of things and the rise of hobbyist electronics is also sparking – forgive the pun – other movements – the Maker Movement, and we’re seeing the rise of services catering to this movement. </a:t>
            </a:r>
          </a:p>
          <a:p>
            <a:endParaRPr lang="en-AU" dirty="0"/>
          </a:p>
          <a:p>
            <a:r>
              <a:rPr lang="en-AU" dirty="0"/>
              <a:t>This is Lady Ada – Limo Fried – and in 2005 she founded </a:t>
            </a:r>
            <a:r>
              <a:rPr lang="en-AU" dirty="0" err="1"/>
              <a:t>AdaFruit</a:t>
            </a:r>
            <a:r>
              <a:rPr lang="en-AU" dirty="0"/>
              <a:t>, and electronics company, that this week bought out RadioShack, one of the largest electronics companies in America. Oh, she has a Masters in Electrical Engineering, too </a:t>
            </a:r>
            <a:r>
              <a:rPr lang="en-AU" dirty="0">
                <a:sym typeface="Wingdings" panose="05000000000000000000" pitchFamily="2" charset="2"/>
              </a:rPr>
              <a:t> She turned her hobby, her passion, into a lucrative career. </a:t>
            </a:r>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5</a:t>
            </a:fld>
            <a:endParaRPr lang="en-AU"/>
          </a:p>
        </p:txBody>
      </p:sp>
    </p:spTree>
    <p:extLst>
      <p:ext uri="{BB962C8B-B14F-4D97-AF65-F5344CB8AC3E}">
        <p14:creationId xmlns:p14="http://schemas.microsoft.com/office/powerpoint/2010/main" val="3949805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Different people are inspired by different things. </a:t>
            </a:r>
          </a:p>
          <a:p>
            <a:endParaRPr lang="en-AU" dirty="0"/>
          </a:p>
          <a:p>
            <a:r>
              <a:rPr lang="en-AU" dirty="0"/>
              <a:t>Who here would really like to help others with your career?</a:t>
            </a:r>
          </a:p>
          <a:p>
            <a:endParaRPr lang="en-AU" dirty="0"/>
          </a:p>
          <a:p>
            <a:r>
              <a:rPr lang="en-AU" dirty="0"/>
              <a:t>This is Hannah Brown – she’s a reproductive scientist in Adelaide, and she works with technology that helps couples to have babies. </a:t>
            </a:r>
          </a:p>
        </p:txBody>
      </p:sp>
      <p:sp>
        <p:nvSpPr>
          <p:cNvPr id="4" name="Slide Number Placeholder 3"/>
          <p:cNvSpPr>
            <a:spLocks noGrp="1"/>
          </p:cNvSpPr>
          <p:nvPr>
            <p:ph type="sldNum" sz="quarter" idx="10"/>
          </p:nvPr>
        </p:nvSpPr>
        <p:spPr/>
        <p:txBody>
          <a:bodyPr/>
          <a:lstStyle/>
          <a:p>
            <a:fld id="{21DF65DC-6BCE-44EE-B3D4-50206CA94336}" type="slidenum">
              <a:rPr lang="en-AU" smtClean="0"/>
              <a:t>6</a:t>
            </a:fld>
            <a:endParaRPr lang="en-AU"/>
          </a:p>
        </p:txBody>
      </p:sp>
    </p:spTree>
    <p:extLst>
      <p:ext uri="{BB962C8B-B14F-4D97-AF65-F5344CB8AC3E}">
        <p14:creationId xmlns:p14="http://schemas.microsoft.com/office/powerpoint/2010/main" val="87236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We’re also seeing the rise of technologies like the internet of things to assist our growing elderly population, providing benefits like the ability to stay independent for longer. Over the next 20 to 30 years – the time span in which you’ll live your working lives – our elderly population is set to triple. Manufacturing, engineering and technology advancements will help us provide better care to more Senior Australians. </a:t>
            </a:r>
          </a:p>
        </p:txBody>
      </p:sp>
      <p:sp>
        <p:nvSpPr>
          <p:cNvPr id="4" name="Slide Number Placeholder 3"/>
          <p:cNvSpPr>
            <a:spLocks noGrp="1"/>
          </p:cNvSpPr>
          <p:nvPr>
            <p:ph type="sldNum" sz="quarter" idx="10"/>
          </p:nvPr>
        </p:nvSpPr>
        <p:spPr/>
        <p:txBody>
          <a:bodyPr/>
          <a:lstStyle/>
          <a:p>
            <a:fld id="{21DF65DC-6BCE-44EE-B3D4-50206CA94336}" type="slidenum">
              <a:rPr lang="en-AU" smtClean="0"/>
              <a:t>7</a:t>
            </a:fld>
            <a:endParaRPr lang="en-AU"/>
          </a:p>
        </p:txBody>
      </p:sp>
    </p:spTree>
    <p:extLst>
      <p:ext uri="{BB962C8B-B14F-4D97-AF65-F5344CB8AC3E}">
        <p14:creationId xmlns:p14="http://schemas.microsoft.com/office/powerpoint/2010/main" val="208731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Technical advancements are also helping us connect with each other – not just across distances with technologies like video conferencing, but across language and cultural divides. This device is Google’s Pixel Ear buds, and they translate spoken language in real time. So you can be speaking Swahili, or Urdu, or Tieng Viet – to someone across the world. </a:t>
            </a:r>
          </a:p>
        </p:txBody>
      </p:sp>
      <p:sp>
        <p:nvSpPr>
          <p:cNvPr id="4" name="Slide Number Placeholder 3"/>
          <p:cNvSpPr>
            <a:spLocks noGrp="1"/>
          </p:cNvSpPr>
          <p:nvPr>
            <p:ph type="sldNum" sz="quarter" idx="10"/>
          </p:nvPr>
        </p:nvSpPr>
        <p:spPr/>
        <p:txBody>
          <a:bodyPr/>
          <a:lstStyle/>
          <a:p>
            <a:fld id="{21DF65DC-6BCE-44EE-B3D4-50206CA94336}" type="slidenum">
              <a:rPr lang="en-AU" smtClean="0"/>
              <a:t>8</a:t>
            </a:fld>
            <a:endParaRPr lang="en-AU"/>
          </a:p>
        </p:txBody>
      </p:sp>
    </p:spTree>
    <p:extLst>
      <p:ext uri="{BB962C8B-B14F-4D97-AF65-F5344CB8AC3E}">
        <p14:creationId xmlns:p14="http://schemas.microsoft.com/office/powerpoint/2010/main" val="3612350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On a similar note, this is Mozilla’s Common Voice project. They’re capturing voice samples from people all over the world – every language, every accent, every dialect – to make an open source collection </a:t>
            </a:r>
          </a:p>
        </p:txBody>
      </p:sp>
      <p:sp>
        <p:nvSpPr>
          <p:cNvPr id="4" name="Slide Number Placeholder 3"/>
          <p:cNvSpPr>
            <a:spLocks noGrp="1"/>
          </p:cNvSpPr>
          <p:nvPr>
            <p:ph type="sldNum" sz="quarter" idx="10"/>
          </p:nvPr>
        </p:nvSpPr>
        <p:spPr/>
        <p:txBody>
          <a:bodyPr/>
          <a:lstStyle/>
          <a:p>
            <a:fld id="{21DF65DC-6BCE-44EE-B3D4-50206CA94336}" type="slidenum">
              <a:rPr lang="en-AU" smtClean="0"/>
              <a:t>9</a:t>
            </a:fld>
            <a:endParaRPr lang="en-AU"/>
          </a:p>
        </p:txBody>
      </p:sp>
    </p:spTree>
    <p:extLst>
      <p:ext uri="{BB962C8B-B14F-4D97-AF65-F5344CB8AC3E}">
        <p14:creationId xmlns:p14="http://schemas.microsoft.com/office/powerpoint/2010/main" val="2940965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ABFD1-C699-485D-85D3-65BAA00020C4}"/>
              </a:ext>
            </a:extLst>
          </p:cNvPr>
          <p:cNvSpPr>
            <a:spLocks noGrp="1"/>
          </p:cNvSpPr>
          <p:nvPr>
            <p:ph type="ctrTitle"/>
          </p:nvPr>
        </p:nvSpPr>
        <p:spPr>
          <a:xfrm>
            <a:off x="1524000" y="1122363"/>
            <a:ext cx="9144000" cy="2387600"/>
          </a:xfrm>
        </p:spPr>
        <p:txBody>
          <a:bodyPr anchor="b"/>
          <a:lstStyle>
            <a:lvl1pPr algn="ctr">
              <a:defRPr sz="6000">
                <a:latin typeface="Abel" panose="02000506030000020004" pitchFamily="2" charset="0"/>
              </a:defRPr>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BCF8A992-DA28-4EBD-855B-12A3BC792409}"/>
              </a:ext>
            </a:extLst>
          </p:cNvPr>
          <p:cNvSpPr>
            <a:spLocks noGrp="1"/>
          </p:cNvSpPr>
          <p:nvPr>
            <p:ph type="subTitle" idx="1"/>
          </p:nvPr>
        </p:nvSpPr>
        <p:spPr>
          <a:xfrm>
            <a:off x="1524000" y="3602038"/>
            <a:ext cx="9144000" cy="1655762"/>
          </a:xfrm>
        </p:spPr>
        <p:txBody>
          <a:bodyPr/>
          <a:lstStyle>
            <a:lvl1pPr marL="0" indent="0" algn="ctr">
              <a:buNone/>
              <a:defRPr sz="2400">
                <a:latin typeface="Abel" panose="02000506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Tree>
    <p:extLst>
      <p:ext uri="{BB962C8B-B14F-4D97-AF65-F5344CB8AC3E}">
        <p14:creationId xmlns:p14="http://schemas.microsoft.com/office/powerpoint/2010/main" val="3058494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4FDD5-1197-4196-AEB4-7A20654F547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26898D2-6987-4FB3-AA8D-8C1723751D8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57991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E7593C-3D00-4096-85CF-94FD975561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79252A2-A192-4F6A-A262-AE2023D1970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811531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451DB-12D6-485A-A907-2FEAEF4CA072}"/>
              </a:ext>
            </a:extLst>
          </p:cNvPr>
          <p:cNvSpPr>
            <a:spLocks noGrp="1"/>
          </p:cNvSpPr>
          <p:nvPr>
            <p:ph type="title"/>
          </p:nvPr>
        </p:nvSpPr>
        <p:spPr/>
        <p:txBody>
          <a:bodyPr/>
          <a:lstStyle>
            <a:lvl1pPr>
              <a:defRPr>
                <a:latin typeface="Abel" panose="02000506030000020004" pitchFamily="2" charset="0"/>
              </a:defRPr>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D17FB287-6F2F-43FE-A89F-5ABD6E29DE39}"/>
              </a:ext>
            </a:extLst>
          </p:cNvPr>
          <p:cNvSpPr>
            <a:spLocks noGrp="1"/>
          </p:cNvSpPr>
          <p:nvPr>
            <p:ph idx="1"/>
          </p:nvPr>
        </p:nvSpPr>
        <p:spPr/>
        <p:txBody>
          <a:bodyPr/>
          <a:lstStyle>
            <a:lvl1pPr>
              <a:defRPr>
                <a:latin typeface="Abel" panose="02000506030000020004" pitchFamily="2" charset="0"/>
              </a:defRPr>
            </a:lvl1pPr>
            <a:lvl2pPr>
              <a:defRPr>
                <a:latin typeface="Abel" panose="02000506030000020004" pitchFamily="2" charset="0"/>
              </a:defRPr>
            </a:lvl2pPr>
            <a:lvl3pPr>
              <a:defRPr>
                <a:latin typeface="Abel" panose="02000506030000020004" pitchFamily="2" charset="0"/>
              </a:defRPr>
            </a:lvl3pPr>
            <a:lvl4pPr>
              <a:defRPr>
                <a:latin typeface="Abel" panose="02000506030000020004" pitchFamily="2" charset="0"/>
              </a:defRPr>
            </a:lvl4pPr>
            <a:lvl5pPr>
              <a:defRPr>
                <a:latin typeface="Abel" panose="02000506030000020004"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333716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D88F-8A1E-48C4-A955-0EBA49D7A885}"/>
              </a:ext>
            </a:extLst>
          </p:cNvPr>
          <p:cNvSpPr>
            <a:spLocks noGrp="1"/>
          </p:cNvSpPr>
          <p:nvPr>
            <p:ph type="title"/>
          </p:nvPr>
        </p:nvSpPr>
        <p:spPr>
          <a:xfrm>
            <a:off x="831850" y="1709738"/>
            <a:ext cx="10515600" cy="2852737"/>
          </a:xfrm>
        </p:spPr>
        <p:txBody>
          <a:bodyPr anchor="b"/>
          <a:lstStyle>
            <a:lvl1pPr>
              <a:defRPr sz="6000">
                <a:latin typeface="Abel" panose="02000506030000020004" pitchFamily="2" charset="0"/>
              </a:defRPr>
            </a:lvl1p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3CA0A6D2-BA25-4DD6-8BF2-CFAF8348F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bel" panose="0200050603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733246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C8C1A-7417-4CF1-BC5B-022FDB25B65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81D5AB7-2C9D-4B81-8766-6678303D393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B188288-AA9B-4079-A49C-EFA60A8442E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907484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D9972-5485-4B58-8B99-4F642AA0100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E8661D7-CF3E-4621-B246-BCBBB2D4FE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E7A0B17-5836-436B-B495-DA61A004B9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6D62674-7664-4333-8488-65B33AADAF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D15A066-9D82-447E-B019-21769688AD3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039342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E97BE-4BF0-4C01-A88B-0A0F5A7D1DAD}"/>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802560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371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B2763-321C-48E7-844A-40958CEE54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92C91F2-132C-4831-9FF6-DBED4F61A8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93266B4-6F57-4AA8-B75F-20B7C0C993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488F972-781F-478E-A9EA-8450100CC0A4}"/>
              </a:ext>
            </a:extLst>
          </p:cNvPr>
          <p:cNvSpPr>
            <a:spLocks noGrp="1"/>
          </p:cNvSpPr>
          <p:nvPr>
            <p:ph type="dt" sz="half" idx="10"/>
          </p:nvPr>
        </p:nvSpPr>
        <p:spPr>
          <a:xfrm>
            <a:off x="838200" y="6356350"/>
            <a:ext cx="2743200" cy="365125"/>
          </a:xfrm>
          <a:prstGeom prst="rect">
            <a:avLst/>
          </a:prstGeom>
        </p:spPr>
        <p:txBody>
          <a:bodyPr/>
          <a:lstStyle/>
          <a:p>
            <a:fld id="{69A53D8A-B639-4389-94B9-3AFEC25ABC72}" type="datetimeFigureOut">
              <a:rPr lang="en-AU" smtClean="0"/>
              <a:t>11/10/2017</a:t>
            </a:fld>
            <a:endParaRPr lang="en-AU"/>
          </a:p>
        </p:txBody>
      </p:sp>
      <p:sp>
        <p:nvSpPr>
          <p:cNvPr id="6" name="Footer Placeholder 5">
            <a:extLst>
              <a:ext uri="{FF2B5EF4-FFF2-40B4-BE49-F238E27FC236}">
                <a16:creationId xmlns:a16="http://schemas.microsoft.com/office/drawing/2014/main" id="{17DFB70D-DCA3-4F1F-8B36-6E0FECB43D26}"/>
              </a:ext>
            </a:extLst>
          </p:cNvPr>
          <p:cNvSpPr>
            <a:spLocks noGrp="1"/>
          </p:cNvSpPr>
          <p:nvPr>
            <p:ph type="ftr" sz="quarter" idx="11"/>
          </p:nvPr>
        </p:nvSpPr>
        <p:spPr>
          <a:xfrm>
            <a:off x="4038600" y="6356350"/>
            <a:ext cx="4114800" cy="365125"/>
          </a:xfrm>
          <a:prstGeom prst="rect">
            <a:avLst/>
          </a:prstGeom>
        </p:spPr>
        <p:txBody>
          <a:bodyPr/>
          <a:lstStyle/>
          <a:p>
            <a:endParaRPr lang="en-AU"/>
          </a:p>
        </p:txBody>
      </p:sp>
      <p:sp>
        <p:nvSpPr>
          <p:cNvPr id="7" name="Slide Number Placeholder 6">
            <a:extLst>
              <a:ext uri="{FF2B5EF4-FFF2-40B4-BE49-F238E27FC236}">
                <a16:creationId xmlns:a16="http://schemas.microsoft.com/office/drawing/2014/main" id="{8DDA1ED1-A6B0-49F5-AE31-C0ED6FC34D49}"/>
              </a:ext>
            </a:extLst>
          </p:cNvPr>
          <p:cNvSpPr>
            <a:spLocks noGrp="1"/>
          </p:cNvSpPr>
          <p:nvPr>
            <p:ph type="sldNum" sz="quarter" idx="12"/>
          </p:nvPr>
        </p:nvSpPr>
        <p:spPr>
          <a:xfrm>
            <a:off x="8610600" y="6356350"/>
            <a:ext cx="2743200" cy="365125"/>
          </a:xfrm>
          <a:prstGeom prst="rect">
            <a:avLst/>
          </a:prstGeom>
        </p:spPr>
        <p:txBody>
          <a:bodyPr/>
          <a:lstStyle/>
          <a:p>
            <a:fld id="{F0934603-B956-475F-BF89-0D9EB47275CB}" type="slidenum">
              <a:rPr lang="en-AU" smtClean="0"/>
              <a:t>‹#›</a:t>
            </a:fld>
            <a:endParaRPr lang="en-AU"/>
          </a:p>
        </p:txBody>
      </p:sp>
    </p:spTree>
    <p:extLst>
      <p:ext uri="{BB962C8B-B14F-4D97-AF65-F5344CB8AC3E}">
        <p14:creationId xmlns:p14="http://schemas.microsoft.com/office/powerpoint/2010/main" val="1852410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84106-B1F6-42CB-8E9D-945F063C11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6E1DC4F-CBC2-40F9-ADBA-EC896DDA55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74207CD1-A486-4BC7-ADF8-70CE06052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7061A1-5345-4B92-86F1-5469CA3D9938}"/>
              </a:ext>
            </a:extLst>
          </p:cNvPr>
          <p:cNvSpPr>
            <a:spLocks noGrp="1"/>
          </p:cNvSpPr>
          <p:nvPr>
            <p:ph type="dt" sz="half" idx="10"/>
          </p:nvPr>
        </p:nvSpPr>
        <p:spPr>
          <a:xfrm>
            <a:off x="838200" y="6356350"/>
            <a:ext cx="2743200" cy="365125"/>
          </a:xfrm>
          <a:prstGeom prst="rect">
            <a:avLst/>
          </a:prstGeom>
        </p:spPr>
        <p:txBody>
          <a:bodyPr/>
          <a:lstStyle/>
          <a:p>
            <a:fld id="{69A53D8A-B639-4389-94B9-3AFEC25ABC72}" type="datetimeFigureOut">
              <a:rPr lang="en-AU" smtClean="0"/>
              <a:t>11/10/2017</a:t>
            </a:fld>
            <a:endParaRPr lang="en-AU"/>
          </a:p>
        </p:txBody>
      </p:sp>
      <p:sp>
        <p:nvSpPr>
          <p:cNvPr id="6" name="Footer Placeholder 5">
            <a:extLst>
              <a:ext uri="{FF2B5EF4-FFF2-40B4-BE49-F238E27FC236}">
                <a16:creationId xmlns:a16="http://schemas.microsoft.com/office/drawing/2014/main" id="{0091AD13-2D5C-4BDD-A29F-5C485B064858}"/>
              </a:ext>
            </a:extLst>
          </p:cNvPr>
          <p:cNvSpPr>
            <a:spLocks noGrp="1"/>
          </p:cNvSpPr>
          <p:nvPr>
            <p:ph type="ftr" sz="quarter" idx="11"/>
          </p:nvPr>
        </p:nvSpPr>
        <p:spPr>
          <a:xfrm>
            <a:off x="4038600" y="6356350"/>
            <a:ext cx="4114800" cy="365125"/>
          </a:xfrm>
          <a:prstGeom prst="rect">
            <a:avLst/>
          </a:prstGeom>
        </p:spPr>
        <p:txBody>
          <a:bodyPr/>
          <a:lstStyle/>
          <a:p>
            <a:endParaRPr lang="en-AU"/>
          </a:p>
        </p:txBody>
      </p:sp>
      <p:sp>
        <p:nvSpPr>
          <p:cNvPr id="7" name="Slide Number Placeholder 6">
            <a:extLst>
              <a:ext uri="{FF2B5EF4-FFF2-40B4-BE49-F238E27FC236}">
                <a16:creationId xmlns:a16="http://schemas.microsoft.com/office/drawing/2014/main" id="{E0784D01-1DCE-4A09-87C8-406EFDD5FAF2}"/>
              </a:ext>
            </a:extLst>
          </p:cNvPr>
          <p:cNvSpPr>
            <a:spLocks noGrp="1"/>
          </p:cNvSpPr>
          <p:nvPr>
            <p:ph type="sldNum" sz="quarter" idx="12"/>
          </p:nvPr>
        </p:nvSpPr>
        <p:spPr>
          <a:xfrm>
            <a:off x="8610600" y="6356350"/>
            <a:ext cx="2743200" cy="365125"/>
          </a:xfrm>
          <a:prstGeom prst="rect">
            <a:avLst/>
          </a:prstGeom>
        </p:spPr>
        <p:txBody>
          <a:bodyPr/>
          <a:lstStyle/>
          <a:p>
            <a:fld id="{F0934603-B956-475F-BF89-0D9EB47275CB}" type="slidenum">
              <a:rPr lang="en-AU" smtClean="0"/>
              <a:t>‹#›</a:t>
            </a:fld>
            <a:endParaRPr lang="en-AU"/>
          </a:p>
        </p:txBody>
      </p:sp>
    </p:spTree>
    <p:extLst>
      <p:ext uri="{BB962C8B-B14F-4D97-AF65-F5344CB8AC3E}">
        <p14:creationId xmlns:p14="http://schemas.microsoft.com/office/powerpoint/2010/main" val="71434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75000"/>
            <a:lumOff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0D4448-5751-4AE6-BBD2-816A5B4256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8F170B12-1AE7-4935-AC9E-CD022E2A3D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132044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Abel" panose="0200050603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bel"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bel" panose="02000506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bel" panose="02000506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bel" panose="02000506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bel"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flic.kr/p/akFu8M" TargetMode="External"/><Relationship Id="rId5" Type="http://schemas.openxmlformats.org/officeDocument/2006/relationships/image" Target="../media/image3.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commons.wikimedia.org/wiki/File:Limor_Fried_TC2013.jpg"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www.abs.gov.au/ausstats/abs@.nsf/featurearticlesbyCatalogue/384EDBC8C1EB7717CA2581470023DAD1?OpenDocument"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maxpixel.freegreatpicture.com/static/photo/1x/Senior-Aging-Elderly-Aged-Mature-Person-2379003.jpg" TargetMode="External"/><Relationship Id="rId5" Type="http://schemas.openxmlformats.org/officeDocument/2006/relationships/image" Target="../media/image3.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80F248-3078-47EE-9D62-3826EF5A758C}"/>
              </a:ext>
            </a:extLst>
          </p:cNvPr>
          <p:cNvPicPr>
            <a:picLocks noChangeAspect="1"/>
          </p:cNvPicPr>
          <p:nvPr/>
        </p:nvPicPr>
        <p:blipFill rotWithShape="1">
          <a:blip r:embed="rId3">
            <a:duotone>
              <a:prstClr val="black"/>
              <a:schemeClr val="accent3">
                <a:tint val="45000"/>
                <a:satMod val="400000"/>
              </a:schemeClr>
            </a:duotone>
            <a:extLst>
              <a:ext uri="{BEBA8EAE-BF5A-486C-A8C5-ECC9F3942E4B}">
                <a14:imgProps xmlns:a14="http://schemas.microsoft.com/office/drawing/2010/main">
                  <a14:imgLayer r:embed="rId4">
                    <a14:imgEffect>
                      <a14:brightnessContrast bright="-45000"/>
                    </a14:imgEffect>
                  </a14:imgLayer>
                </a14:imgProps>
              </a:ext>
              <a:ext uri="{28A0092B-C50C-407E-A947-70E740481C1C}">
                <a14:useLocalDpi xmlns:a14="http://schemas.microsoft.com/office/drawing/2010/main" val="0"/>
              </a:ext>
            </a:extLst>
          </a:blip>
          <a:srcRect t="32920"/>
          <a:stretch/>
        </p:blipFill>
        <p:spPr>
          <a:xfrm>
            <a:off x="0" y="-1"/>
            <a:ext cx="12192000" cy="6858001"/>
          </a:xfrm>
          <a:prstGeom prst="rect">
            <a:avLst/>
          </a:prstGeom>
        </p:spPr>
      </p:pic>
      <p:sp>
        <p:nvSpPr>
          <p:cNvPr id="2" name="Title 1">
            <a:extLst>
              <a:ext uri="{FF2B5EF4-FFF2-40B4-BE49-F238E27FC236}">
                <a16:creationId xmlns:a16="http://schemas.microsoft.com/office/drawing/2014/main" id="{6BD11002-E048-4529-81D5-7AA0F1E42108}"/>
              </a:ext>
            </a:extLst>
          </p:cNvPr>
          <p:cNvSpPr>
            <a:spLocks noGrp="1"/>
          </p:cNvSpPr>
          <p:nvPr>
            <p:ph type="ctrTitle"/>
          </p:nvPr>
        </p:nvSpPr>
        <p:spPr>
          <a:xfrm>
            <a:off x="0" y="1122363"/>
            <a:ext cx="12192000" cy="2039938"/>
          </a:xfrm>
          <a:solidFill>
            <a:schemeClr val="tx1">
              <a:alpha val="26000"/>
            </a:schemeClr>
          </a:solidFill>
        </p:spPr>
        <p:txBody>
          <a:bodyPr anchor="ctr" anchorCtr="0">
            <a:noAutofit/>
          </a:bodyPr>
          <a:lstStyle/>
          <a:p>
            <a:pPr>
              <a:lnSpc>
                <a:spcPts val="12000"/>
              </a:lnSpc>
            </a:pPr>
            <a:r>
              <a:rPr lang="en-AU" sz="12400" b="1" dirty="0">
                <a:ln>
                  <a:solidFill>
                    <a:schemeClr val="accent2">
                      <a:lumMod val="75000"/>
                      <a:lumOff val="25000"/>
                    </a:schemeClr>
                  </a:solidFill>
                </a:ln>
                <a:effectLst/>
              </a:rPr>
              <a:t>your digital future</a:t>
            </a:r>
          </a:p>
        </p:txBody>
      </p:sp>
      <p:sp>
        <p:nvSpPr>
          <p:cNvPr id="3" name="Subtitle 2">
            <a:extLst>
              <a:ext uri="{FF2B5EF4-FFF2-40B4-BE49-F238E27FC236}">
                <a16:creationId xmlns:a16="http://schemas.microsoft.com/office/drawing/2014/main" id="{62298065-C49A-4558-9004-66459EDDE36E}"/>
              </a:ext>
            </a:extLst>
          </p:cNvPr>
          <p:cNvSpPr>
            <a:spLocks noGrp="1"/>
          </p:cNvSpPr>
          <p:nvPr>
            <p:ph type="subTitle" idx="1"/>
          </p:nvPr>
        </p:nvSpPr>
        <p:spPr>
          <a:xfrm>
            <a:off x="1524000" y="4187687"/>
            <a:ext cx="9144000" cy="2338843"/>
          </a:xfrm>
        </p:spPr>
        <p:txBody>
          <a:bodyPr>
            <a:noAutofit/>
          </a:bodyPr>
          <a:lstStyle/>
          <a:p>
            <a:pPr>
              <a:lnSpc>
                <a:spcPct val="100000"/>
              </a:lnSpc>
            </a:pPr>
            <a:r>
              <a:rPr lang="en-AU" b="1" dirty="0"/>
              <a:t>Kathy Reid BA/BSc, MBA (Computing)</a:t>
            </a:r>
          </a:p>
          <a:p>
            <a:pPr>
              <a:lnSpc>
                <a:spcPct val="100000"/>
              </a:lnSpc>
            </a:pPr>
            <a:r>
              <a:rPr lang="en-AU" dirty="0"/>
              <a:t>Independent Digital Technical Consultant</a:t>
            </a:r>
          </a:p>
          <a:p>
            <a:pPr>
              <a:lnSpc>
                <a:spcPct val="100000"/>
              </a:lnSpc>
            </a:pPr>
            <a:r>
              <a:rPr lang="en-AU" dirty="0"/>
              <a:t>Director of Developer Relations, Mycroft.AI, President, Linux Australia</a:t>
            </a:r>
          </a:p>
          <a:p>
            <a:pPr>
              <a:lnSpc>
                <a:spcPct val="100000"/>
              </a:lnSpc>
            </a:pPr>
            <a:r>
              <a:rPr lang="en-AU" dirty="0"/>
              <a:t>@</a:t>
            </a:r>
            <a:r>
              <a:rPr lang="en-AU" dirty="0" err="1"/>
              <a:t>KathyReid</a:t>
            </a:r>
            <a:r>
              <a:rPr lang="en-AU" dirty="0"/>
              <a:t> on Twitter, GitHub, LinkedIn etc.</a:t>
            </a:r>
          </a:p>
        </p:txBody>
      </p:sp>
    </p:spTree>
    <p:extLst>
      <p:ext uri="{BB962C8B-B14F-4D97-AF65-F5344CB8AC3E}">
        <p14:creationId xmlns:p14="http://schemas.microsoft.com/office/powerpoint/2010/main" val="2552788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392-58AF-45DE-B7FD-92B20A608AC3}"/>
              </a:ext>
            </a:extLst>
          </p:cNvPr>
          <p:cNvSpPr>
            <a:spLocks noGrp="1"/>
          </p:cNvSpPr>
          <p:nvPr>
            <p:ph type="title"/>
          </p:nvPr>
        </p:nvSpPr>
        <p:spPr/>
        <p:txBody>
          <a:bodyPr/>
          <a:lstStyle/>
          <a:p>
            <a:r>
              <a:rPr lang="en-AU" dirty="0"/>
              <a:t>You can change the world.</a:t>
            </a:r>
          </a:p>
        </p:txBody>
      </p:sp>
      <p:sp>
        <p:nvSpPr>
          <p:cNvPr id="3" name="Text Placeholder 2">
            <a:extLst>
              <a:ext uri="{FF2B5EF4-FFF2-40B4-BE49-F238E27FC236}">
                <a16:creationId xmlns:a16="http://schemas.microsoft.com/office/drawing/2014/main" id="{B6FA3920-7792-49A6-9A49-C1E64D7AD283}"/>
              </a:ext>
            </a:extLst>
          </p:cNvPr>
          <p:cNvSpPr>
            <a:spLocks noGrp="1"/>
          </p:cNvSpPr>
          <p:nvPr>
            <p:ph type="body" idx="1"/>
          </p:nvPr>
        </p:nvSpPr>
        <p:spPr/>
        <p:txBody>
          <a:bodyPr/>
          <a:lstStyle/>
          <a:p>
            <a:endParaRPr lang="en-AU" dirty="0">
              <a:solidFill>
                <a:schemeClr val="bg1"/>
              </a:solidFill>
            </a:endParaRPr>
          </a:p>
        </p:txBody>
      </p:sp>
    </p:spTree>
    <p:extLst>
      <p:ext uri="{BB962C8B-B14F-4D97-AF65-F5344CB8AC3E}">
        <p14:creationId xmlns:p14="http://schemas.microsoft.com/office/powerpoint/2010/main" val="437980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392-58AF-45DE-B7FD-92B20A608AC3}"/>
              </a:ext>
            </a:extLst>
          </p:cNvPr>
          <p:cNvSpPr>
            <a:spLocks noGrp="1"/>
          </p:cNvSpPr>
          <p:nvPr>
            <p:ph type="title"/>
          </p:nvPr>
        </p:nvSpPr>
        <p:spPr>
          <a:xfrm>
            <a:off x="831850" y="1709738"/>
            <a:ext cx="5648463" cy="2852737"/>
          </a:xfrm>
        </p:spPr>
        <p:txBody>
          <a:bodyPr/>
          <a:lstStyle/>
          <a:p>
            <a:r>
              <a:rPr lang="en-AU" dirty="0"/>
              <a:t>Margaret Hamilton</a:t>
            </a:r>
          </a:p>
        </p:txBody>
      </p:sp>
      <p:sp>
        <p:nvSpPr>
          <p:cNvPr id="3" name="Text Placeholder 2">
            <a:extLst>
              <a:ext uri="{FF2B5EF4-FFF2-40B4-BE49-F238E27FC236}">
                <a16:creationId xmlns:a16="http://schemas.microsoft.com/office/drawing/2014/main" id="{B6FA3920-7792-49A6-9A49-C1E64D7AD283}"/>
              </a:ext>
            </a:extLst>
          </p:cNvPr>
          <p:cNvSpPr>
            <a:spLocks noGrp="1"/>
          </p:cNvSpPr>
          <p:nvPr>
            <p:ph type="body" idx="1"/>
          </p:nvPr>
        </p:nvSpPr>
        <p:spPr>
          <a:xfrm>
            <a:off x="831850" y="4589463"/>
            <a:ext cx="5648463" cy="1500187"/>
          </a:xfrm>
        </p:spPr>
        <p:txBody>
          <a:bodyPr/>
          <a:lstStyle/>
          <a:p>
            <a:r>
              <a:rPr lang="en-AU" dirty="0">
                <a:solidFill>
                  <a:schemeClr val="bg1"/>
                </a:solidFill>
              </a:rPr>
              <a:t>Computer scientist, NASA.</a:t>
            </a:r>
          </a:p>
          <a:p>
            <a:r>
              <a:rPr lang="en-AU" dirty="0">
                <a:solidFill>
                  <a:schemeClr val="bg1"/>
                </a:solidFill>
              </a:rPr>
              <a:t>Wrote the code that put humans on the moon.</a:t>
            </a:r>
          </a:p>
        </p:txBody>
      </p:sp>
      <p:pic>
        <p:nvPicPr>
          <p:cNvPr id="7" name="Picture 6">
            <a:extLst>
              <a:ext uri="{FF2B5EF4-FFF2-40B4-BE49-F238E27FC236}">
                <a16:creationId xmlns:a16="http://schemas.microsoft.com/office/drawing/2014/main" id="{AC893E83-6504-4CCE-A587-5713EC49EEDF}"/>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6975987" y="-1"/>
            <a:ext cx="5216013" cy="6868905"/>
          </a:xfrm>
          <a:prstGeom prst="rect">
            <a:avLst/>
          </a:prstGeom>
        </p:spPr>
      </p:pic>
    </p:spTree>
    <p:extLst>
      <p:ext uri="{BB962C8B-B14F-4D97-AF65-F5344CB8AC3E}">
        <p14:creationId xmlns:p14="http://schemas.microsoft.com/office/powerpoint/2010/main" val="1862873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392-58AF-45DE-B7FD-92B20A608AC3}"/>
              </a:ext>
            </a:extLst>
          </p:cNvPr>
          <p:cNvSpPr>
            <a:spLocks noGrp="1"/>
          </p:cNvSpPr>
          <p:nvPr>
            <p:ph type="title"/>
          </p:nvPr>
        </p:nvSpPr>
        <p:spPr>
          <a:xfrm>
            <a:off x="831850" y="1709738"/>
            <a:ext cx="5648463" cy="2852737"/>
          </a:xfrm>
        </p:spPr>
        <p:txBody>
          <a:bodyPr/>
          <a:lstStyle/>
          <a:p>
            <a:r>
              <a:rPr lang="en-AU" dirty="0" err="1"/>
              <a:t>Radia</a:t>
            </a:r>
            <a:r>
              <a:rPr lang="en-AU" dirty="0"/>
              <a:t> Perlman</a:t>
            </a:r>
          </a:p>
        </p:txBody>
      </p:sp>
      <p:sp>
        <p:nvSpPr>
          <p:cNvPr id="3" name="Text Placeholder 2">
            <a:extLst>
              <a:ext uri="{FF2B5EF4-FFF2-40B4-BE49-F238E27FC236}">
                <a16:creationId xmlns:a16="http://schemas.microsoft.com/office/drawing/2014/main" id="{B6FA3920-7792-49A6-9A49-C1E64D7AD283}"/>
              </a:ext>
            </a:extLst>
          </p:cNvPr>
          <p:cNvSpPr>
            <a:spLocks noGrp="1"/>
          </p:cNvSpPr>
          <p:nvPr>
            <p:ph type="body" idx="1"/>
          </p:nvPr>
        </p:nvSpPr>
        <p:spPr>
          <a:xfrm>
            <a:off x="831850" y="4589463"/>
            <a:ext cx="5648463" cy="1500187"/>
          </a:xfrm>
        </p:spPr>
        <p:txBody>
          <a:bodyPr>
            <a:normAutofit lnSpcReduction="10000"/>
          </a:bodyPr>
          <a:lstStyle/>
          <a:p>
            <a:r>
              <a:rPr lang="en-AU" dirty="0">
                <a:solidFill>
                  <a:schemeClr val="bg1"/>
                </a:solidFill>
              </a:rPr>
              <a:t>Computer scientist, Dell.</a:t>
            </a:r>
            <a:br>
              <a:rPr lang="en-AU" dirty="0">
                <a:solidFill>
                  <a:schemeClr val="bg1"/>
                </a:solidFill>
              </a:rPr>
            </a:br>
            <a:r>
              <a:rPr lang="en-AU" dirty="0">
                <a:solidFill>
                  <a:schemeClr val="tx1"/>
                </a:solidFill>
              </a:rPr>
              <a:t>“The mother of the internet”</a:t>
            </a:r>
          </a:p>
          <a:p>
            <a:r>
              <a:rPr lang="en-AU" dirty="0">
                <a:solidFill>
                  <a:schemeClr val="bg1"/>
                </a:solidFill>
              </a:rPr>
              <a:t>Wrote something called Spanning Tree Protocol. It sounds mundane. It’s not. </a:t>
            </a:r>
          </a:p>
        </p:txBody>
      </p:sp>
      <p:pic>
        <p:nvPicPr>
          <p:cNvPr id="5" name="Picture 4">
            <a:extLst>
              <a:ext uri="{FF2B5EF4-FFF2-40B4-BE49-F238E27FC236}">
                <a16:creationId xmlns:a16="http://schemas.microsoft.com/office/drawing/2014/main" id="{6C95D8E2-58A2-48DA-B0B9-0C78676C43E6}"/>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b="23239"/>
          <a:stretch/>
        </p:blipFill>
        <p:spPr>
          <a:xfrm>
            <a:off x="6228523" y="-6351"/>
            <a:ext cx="5963478" cy="6864351"/>
          </a:xfrm>
          <a:prstGeom prst="rect">
            <a:avLst/>
          </a:prstGeom>
        </p:spPr>
      </p:pic>
    </p:spTree>
    <p:extLst>
      <p:ext uri="{BB962C8B-B14F-4D97-AF65-F5344CB8AC3E}">
        <p14:creationId xmlns:p14="http://schemas.microsoft.com/office/powerpoint/2010/main" val="2852580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392-58AF-45DE-B7FD-92B20A608AC3}"/>
              </a:ext>
            </a:extLst>
          </p:cNvPr>
          <p:cNvSpPr>
            <a:spLocks noGrp="1"/>
          </p:cNvSpPr>
          <p:nvPr>
            <p:ph type="title"/>
          </p:nvPr>
        </p:nvSpPr>
        <p:spPr>
          <a:xfrm>
            <a:off x="831851" y="1709738"/>
            <a:ext cx="4071454" cy="2852737"/>
          </a:xfrm>
        </p:spPr>
        <p:txBody>
          <a:bodyPr/>
          <a:lstStyle/>
          <a:p>
            <a:r>
              <a:rPr lang="en-AU" dirty="0"/>
              <a:t>Catarina </a:t>
            </a:r>
            <a:r>
              <a:rPr lang="en-AU" dirty="0" err="1"/>
              <a:t>Mota</a:t>
            </a:r>
            <a:endParaRPr lang="en-AU" dirty="0"/>
          </a:p>
        </p:txBody>
      </p:sp>
      <p:sp>
        <p:nvSpPr>
          <p:cNvPr id="3" name="Text Placeholder 2">
            <a:extLst>
              <a:ext uri="{FF2B5EF4-FFF2-40B4-BE49-F238E27FC236}">
                <a16:creationId xmlns:a16="http://schemas.microsoft.com/office/drawing/2014/main" id="{B6FA3920-7792-49A6-9A49-C1E64D7AD283}"/>
              </a:ext>
            </a:extLst>
          </p:cNvPr>
          <p:cNvSpPr>
            <a:spLocks noGrp="1"/>
          </p:cNvSpPr>
          <p:nvPr>
            <p:ph type="body" idx="1"/>
          </p:nvPr>
        </p:nvSpPr>
        <p:spPr>
          <a:xfrm>
            <a:off x="831850" y="4589463"/>
            <a:ext cx="4071455" cy="2142641"/>
          </a:xfrm>
        </p:spPr>
        <p:txBody>
          <a:bodyPr>
            <a:normAutofit/>
          </a:bodyPr>
          <a:lstStyle/>
          <a:p>
            <a:r>
              <a:rPr lang="en-AU" dirty="0">
                <a:solidFill>
                  <a:schemeClr val="bg1"/>
                </a:solidFill>
              </a:rPr>
              <a:t>Founder of the Open Building Institute and OpenMaterials.org</a:t>
            </a:r>
            <a:endParaRPr lang="en-AU" dirty="0">
              <a:solidFill>
                <a:schemeClr val="tx1"/>
              </a:solidFill>
            </a:endParaRPr>
          </a:p>
          <a:p>
            <a:r>
              <a:rPr lang="en-AU" dirty="0">
                <a:solidFill>
                  <a:schemeClr val="bg1"/>
                </a:solidFill>
              </a:rPr>
              <a:t>Open source architecture – buildings for everyone</a:t>
            </a:r>
          </a:p>
        </p:txBody>
      </p:sp>
      <p:pic>
        <p:nvPicPr>
          <p:cNvPr id="6" name="Picture 5">
            <a:extLst>
              <a:ext uri="{FF2B5EF4-FFF2-40B4-BE49-F238E27FC236}">
                <a16:creationId xmlns:a16="http://schemas.microsoft.com/office/drawing/2014/main" id="{A984E8C6-48DC-444A-83F8-21DD599E2B2B}"/>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334000" y="0"/>
            <a:ext cx="6858000" cy="6858000"/>
          </a:xfrm>
          <a:prstGeom prst="rect">
            <a:avLst/>
          </a:prstGeom>
          <a:pattFill prst="pct5">
            <a:fgClr>
              <a:schemeClr val="accent6">
                <a:lumMod val="75000"/>
                <a:lumOff val="25000"/>
              </a:schemeClr>
            </a:fgClr>
            <a:bgClr>
              <a:schemeClr val="bg1"/>
            </a:bgClr>
          </a:pattFill>
        </p:spPr>
      </p:pic>
    </p:spTree>
    <p:extLst>
      <p:ext uri="{BB962C8B-B14F-4D97-AF65-F5344CB8AC3E}">
        <p14:creationId xmlns:p14="http://schemas.microsoft.com/office/powerpoint/2010/main" val="2812495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392-58AF-45DE-B7FD-92B20A608AC3}"/>
              </a:ext>
            </a:extLst>
          </p:cNvPr>
          <p:cNvSpPr>
            <a:spLocks noGrp="1"/>
          </p:cNvSpPr>
          <p:nvPr>
            <p:ph type="title"/>
          </p:nvPr>
        </p:nvSpPr>
        <p:spPr/>
        <p:txBody>
          <a:bodyPr/>
          <a:lstStyle/>
          <a:p>
            <a:r>
              <a:rPr lang="en-AU" dirty="0"/>
              <a:t>Yes, really.</a:t>
            </a:r>
          </a:p>
        </p:txBody>
      </p:sp>
      <p:sp>
        <p:nvSpPr>
          <p:cNvPr id="3" name="Text Placeholder 2">
            <a:extLst>
              <a:ext uri="{FF2B5EF4-FFF2-40B4-BE49-F238E27FC236}">
                <a16:creationId xmlns:a16="http://schemas.microsoft.com/office/drawing/2014/main" id="{B6FA3920-7792-49A6-9A49-C1E64D7AD283}"/>
              </a:ext>
            </a:extLst>
          </p:cNvPr>
          <p:cNvSpPr>
            <a:spLocks noGrp="1"/>
          </p:cNvSpPr>
          <p:nvPr>
            <p:ph type="body" idx="1"/>
          </p:nvPr>
        </p:nvSpPr>
        <p:spPr/>
        <p:txBody>
          <a:bodyPr/>
          <a:lstStyle/>
          <a:p>
            <a:endParaRPr lang="en-AU" dirty="0">
              <a:solidFill>
                <a:schemeClr val="bg1"/>
              </a:solidFill>
            </a:endParaRPr>
          </a:p>
        </p:txBody>
      </p:sp>
    </p:spTree>
    <p:extLst>
      <p:ext uri="{BB962C8B-B14F-4D97-AF65-F5344CB8AC3E}">
        <p14:creationId xmlns:p14="http://schemas.microsoft.com/office/powerpoint/2010/main" val="1507035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392-58AF-45DE-B7FD-92B20A608AC3}"/>
              </a:ext>
            </a:extLst>
          </p:cNvPr>
          <p:cNvSpPr>
            <a:spLocks noGrp="1"/>
          </p:cNvSpPr>
          <p:nvPr>
            <p:ph type="title"/>
          </p:nvPr>
        </p:nvSpPr>
        <p:spPr>
          <a:xfrm>
            <a:off x="869507" y="134659"/>
            <a:ext cx="4071454" cy="2905432"/>
          </a:xfrm>
        </p:spPr>
        <p:txBody>
          <a:bodyPr>
            <a:normAutofit/>
          </a:bodyPr>
          <a:lstStyle/>
          <a:p>
            <a:r>
              <a:rPr lang="en-AU" sz="16600" dirty="0"/>
              <a:t>You</a:t>
            </a:r>
          </a:p>
        </p:txBody>
      </p:sp>
      <p:sp>
        <p:nvSpPr>
          <p:cNvPr id="3" name="Text Placeholder 2">
            <a:extLst>
              <a:ext uri="{FF2B5EF4-FFF2-40B4-BE49-F238E27FC236}">
                <a16:creationId xmlns:a16="http://schemas.microsoft.com/office/drawing/2014/main" id="{B6FA3920-7792-49A6-9A49-C1E64D7AD283}"/>
              </a:ext>
            </a:extLst>
          </p:cNvPr>
          <p:cNvSpPr>
            <a:spLocks noGrp="1"/>
          </p:cNvSpPr>
          <p:nvPr>
            <p:ph type="body" idx="1"/>
          </p:nvPr>
        </p:nvSpPr>
        <p:spPr>
          <a:xfrm>
            <a:off x="1272209" y="2802193"/>
            <a:ext cx="5539408" cy="3929911"/>
          </a:xfrm>
        </p:spPr>
        <p:txBody>
          <a:bodyPr>
            <a:normAutofit/>
          </a:bodyPr>
          <a:lstStyle/>
          <a:p>
            <a:r>
              <a:rPr lang="en-AU" b="1" dirty="0">
                <a:solidFill>
                  <a:schemeClr val="bg1"/>
                </a:solidFill>
              </a:rPr>
              <a:t>Nanotechnologist. </a:t>
            </a:r>
          </a:p>
          <a:p>
            <a:r>
              <a:rPr lang="en-AU" b="1" dirty="0">
                <a:solidFill>
                  <a:schemeClr val="tx1"/>
                </a:solidFill>
              </a:rPr>
              <a:t>Quantum mechanist.</a:t>
            </a:r>
          </a:p>
          <a:p>
            <a:r>
              <a:rPr lang="en-AU" b="1" dirty="0">
                <a:solidFill>
                  <a:schemeClr val="bg1"/>
                </a:solidFill>
              </a:rPr>
              <a:t>Machine ethicist. </a:t>
            </a:r>
          </a:p>
          <a:p>
            <a:r>
              <a:rPr lang="en-AU" b="1" dirty="0">
                <a:solidFill>
                  <a:schemeClr val="tx1"/>
                </a:solidFill>
              </a:rPr>
              <a:t>Artificial intelligence engineer.</a:t>
            </a:r>
          </a:p>
          <a:p>
            <a:r>
              <a:rPr lang="en-AU" b="1" dirty="0">
                <a:solidFill>
                  <a:schemeClr val="bg1"/>
                </a:solidFill>
              </a:rPr>
              <a:t>Astrophysicist. </a:t>
            </a:r>
          </a:p>
          <a:p>
            <a:r>
              <a:rPr lang="en-AU" b="1" dirty="0">
                <a:solidFill>
                  <a:schemeClr val="tx1"/>
                </a:solidFill>
              </a:rPr>
              <a:t>Computational biologist. </a:t>
            </a:r>
          </a:p>
          <a:p>
            <a:r>
              <a:rPr lang="en-AU" b="1" dirty="0">
                <a:solidFill>
                  <a:schemeClr val="bg1"/>
                </a:solidFill>
              </a:rPr>
              <a:t>Bioinformatician. </a:t>
            </a:r>
          </a:p>
          <a:p>
            <a:r>
              <a:rPr lang="en-AU" b="1" dirty="0">
                <a:solidFill>
                  <a:schemeClr val="tx1"/>
                </a:solidFill>
              </a:rPr>
              <a:t>Advanced materials engineer. </a:t>
            </a:r>
          </a:p>
        </p:txBody>
      </p:sp>
      <p:pic>
        <p:nvPicPr>
          <p:cNvPr id="5" name="Picture 4">
            <a:extLst>
              <a:ext uri="{FF2B5EF4-FFF2-40B4-BE49-F238E27FC236}">
                <a16:creationId xmlns:a16="http://schemas.microsoft.com/office/drawing/2014/main" id="{B7D2EC1F-0F7B-433A-AA06-E4704848136C}"/>
              </a:ext>
            </a:extLst>
          </p:cNvPr>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b="11665"/>
          <a:stretch/>
        </p:blipFill>
        <p:spPr>
          <a:xfrm>
            <a:off x="5724940" y="134659"/>
            <a:ext cx="5972672" cy="6723341"/>
          </a:xfrm>
          <a:prstGeom prst="rect">
            <a:avLst/>
          </a:prstGeom>
        </p:spPr>
      </p:pic>
    </p:spTree>
    <p:extLst>
      <p:ext uri="{BB962C8B-B14F-4D97-AF65-F5344CB8AC3E}">
        <p14:creationId xmlns:p14="http://schemas.microsoft.com/office/powerpoint/2010/main" val="2541642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B406-6F22-4032-9021-33C537C28E89}"/>
              </a:ext>
            </a:extLst>
          </p:cNvPr>
          <p:cNvSpPr>
            <a:spLocks noGrp="1"/>
          </p:cNvSpPr>
          <p:nvPr>
            <p:ph type="title"/>
          </p:nvPr>
        </p:nvSpPr>
        <p:spPr>
          <a:xfrm>
            <a:off x="831850" y="1709738"/>
            <a:ext cx="4254500" cy="2852737"/>
          </a:xfrm>
        </p:spPr>
        <p:txBody>
          <a:bodyPr/>
          <a:lstStyle/>
          <a:p>
            <a:r>
              <a:rPr lang="en-AU" dirty="0"/>
              <a:t>Inspire you</a:t>
            </a:r>
          </a:p>
        </p:txBody>
      </p:sp>
      <p:sp>
        <p:nvSpPr>
          <p:cNvPr id="3" name="Text Placeholder 2">
            <a:extLst>
              <a:ext uri="{FF2B5EF4-FFF2-40B4-BE49-F238E27FC236}">
                <a16:creationId xmlns:a16="http://schemas.microsoft.com/office/drawing/2014/main" id="{97BD6D28-8AE7-414F-996F-DEF64623BC65}"/>
              </a:ext>
            </a:extLst>
          </p:cNvPr>
          <p:cNvSpPr>
            <a:spLocks noGrp="1"/>
          </p:cNvSpPr>
          <p:nvPr>
            <p:ph type="body" idx="1"/>
          </p:nvPr>
        </p:nvSpPr>
        <p:spPr>
          <a:xfrm>
            <a:off x="831850" y="4589463"/>
            <a:ext cx="4254500" cy="1500187"/>
          </a:xfrm>
        </p:spPr>
        <p:txBody>
          <a:bodyPr/>
          <a:lstStyle/>
          <a:p>
            <a:r>
              <a:rPr lang="en-AU" dirty="0">
                <a:solidFill>
                  <a:schemeClr val="bg1"/>
                </a:solidFill>
              </a:rPr>
              <a:t>Easy, right?</a:t>
            </a:r>
          </a:p>
        </p:txBody>
      </p:sp>
      <p:pic>
        <p:nvPicPr>
          <p:cNvPr id="5" name="Picture 4">
            <a:extLst>
              <a:ext uri="{FF2B5EF4-FFF2-40B4-BE49-F238E27FC236}">
                <a16:creationId xmlns:a16="http://schemas.microsoft.com/office/drawing/2014/main" id="{4F4E453A-48CA-4EE0-86CF-704B41BADC1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grpSp>
        <p:nvGrpSpPr>
          <p:cNvPr id="9" name="Group 8">
            <a:extLst>
              <a:ext uri="{FF2B5EF4-FFF2-40B4-BE49-F238E27FC236}">
                <a16:creationId xmlns:a16="http://schemas.microsoft.com/office/drawing/2014/main" id="{1E24502B-3167-4233-8AD9-3DBE004F9CE0}"/>
              </a:ext>
            </a:extLst>
          </p:cNvPr>
          <p:cNvGrpSpPr/>
          <p:nvPr/>
        </p:nvGrpSpPr>
        <p:grpSpPr>
          <a:xfrm>
            <a:off x="831850" y="565150"/>
            <a:ext cx="3496696" cy="754063"/>
            <a:chOff x="8521133" y="5660231"/>
            <a:chExt cx="3496696" cy="754063"/>
          </a:xfrm>
        </p:grpSpPr>
        <p:pic>
          <p:nvPicPr>
            <p:cNvPr id="2051" name="Picture 3" descr="by">
              <a:extLst>
                <a:ext uri="{FF2B5EF4-FFF2-40B4-BE49-F238E27FC236}">
                  <a16:creationId xmlns:a16="http://schemas.microsoft.com/office/drawing/2014/main" id="{D024229E-0FBD-4C7F-B25A-42BD076B3F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8758" y="6156655"/>
              <a:ext cx="737382" cy="257639"/>
            </a:xfrm>
            <a:prstGeom prst="rect">
              <a:avLst/>
            </a:prstGeom>
            <a:noFill/>
            <a:ln>
              <a:noFill/>
            </a:ln>
            <a:effectLst/>
            <a:extLst>
              <a:ext uri="{909E8E84-426E-40DD-AFC4-6F175D3DCCD1}">
                <a14:hiddenFill xmlns:a14="http://schemas.microsoft.com/office/drawing/2010/main">
                  <a:solidFill>
                    <a:srgbClr val="757501"/>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 name="Text Box 4">
              <a:extLst>
                <a:ext uri="{FF2B5EF4-FFF2-40B4-BE49-F238E27FC236}">
                  <a16:creationId xmlns:a16="http://schemas.microsoft.com/office/drawing/2014/main" id="{F3DF60FA-D687-477B-839D-22E8C6F229C3}"/>
                </a:ext>
              </a:extLst>
            </p:cNvPr>
            <p:cNvSpPr txBox="1">
              <a:spLocks noChangeArrowheads="1"/>
            </p:cNvSpPr>
            <p:nvPr/>
          </p:nvSpPr>
          <p:spPr bwMode="auto">
            <a:xfrm>
              <a:off x="8521133" y="5660231"/>
              <a:ext cx="3496696" cy="601056"/>
            </a:xfrm>
            <a:prstGeom prst="rect">
              <a:avLst/>
            </a:prstGeom>
            <a:noFill/>
            <a:ln>
              <a:noFill/>
            </a:ln>
            <a:effectLst/>
            <a:extLst>
              <a:ext uri="{909E8E84-426E-40DD-AFC4-6F175D3DCCD1}">
                <a14:hiddenFill xmlns:a14="http://schemas.microsoft.com/office/drawing/2010/main">
                  <a:solidFill>
                    <a:srgbClr val="757501"/>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kumimoji="0" lang="en-AU" altLang="en-US" sz="1200" b="1" i="0" u="none" strike="noStrike" cap="none" normalizeH="0" baseline="0" dirty="0">
                  <a:ln>
                    <a:noFill/>
                  </a:ln>
                  <a:solidFill>
                    <a:srgbClr val="FFFFFF"/>
                  </a:solidFill>
                  <a:effectLst/>
                  <a:latin typeface="Abel" panose="02000506030000020004" pitchFamily="2" charset="0"/>
                </a:rPr>
                <a:t>Background image: </a:t>
              </a:r>
              <a:r>
                <a:rPr lang="en-AU" sz="1200" b="1" dirty="0"/>
                <a:t>5ml: Mimetics by Design Initiative</a:t>
              </a:r>
            </a:p>
            <a:p>
              <a:pPr lvl="0" eaLnBrk="0" fontAlgn="base" hangingPunct="0">
                <a:spcBef>
                  <a:spcPct val="0"/>
                </a:spcBef>
                <a:spcAft>
                  <a:spcPct val="0"/>
                </a:spcAft>
              </a:pPr>
              <a:r>
                <a:rPr kumimoji="0" lang="en-AU" altLang="en-US" sz="1200" b="0" i="0" u="none" strike="noStrike" cap="none" normalizeH="0" baseline="0" dirty="0">
                  <a:ln>
                    <a:noFill/>
                  </a:ln>
                  <a:solidFill>
                    <a:srgbClr val="FFFFFF"/>
                  </a:solidFill>
                  <a:effectLst/>
                  <a:latin typeface="Abel" panose="02000506030000020004" pitchFamily="2" charset="0"/>
                </a:rPr>
                <a:t>Credit: </a:t>
              </a:r>
              <a:r>
                <a:rPr kumimoji="0" lang="en-AU" altLang="en-US" sz="1200" b="0" i="0" u="none" strike="noStrike" cap="none" normalizeH="0" baseline="0" dirty="0">
                  <a:ln>
                    <a:noFill/>
                  </a:ln>
                  <a:solidFill>
                    <a:srgbClr val="FFFFFF"/>
                  </a:solidFill>
                  <a:effectLst/>
                  <a:latin typeface="Abel" panose="02000506030000020004" pitchFamily="2" charset="0"/>
                  <a:hlinkClick r:id="rId6"/>
                </a:rPr>
                <a:t>https://flic.kr/p/akFu8M</a:t>
              </a:r>
              <a:r>
                <a:rPr kumimoji="0" lang="en-AU" altLang="en-US" sz="1200" b="0" i="0" u="none" strike="noStrike" cap="none" normalizeH="0" baseline="0" dirty="0">
                  <a:ln>
                    <a:noFill/>
                  </a:ln>
                  <a:solidFill>
                    <a:srgbClr val="FFFFFF"/>
                  </a:solidFill>
                  <a:effectLst/>
                  <a:latin typeface="Abel" panose="02000506030000020004" pitchFamily="2"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281580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B406-6F22-4032-9021-33C537C28E89}"/>
              </a:ext>
            </a:extLst>
          </p:cNvPr>
          <p:cNvSpPr>
            <a:spLocks noGrp="1"/>
          </p:cNvSpPr>
          <p:nvPr>
            <p:ph type="title"/>
          </p:nvPr>
        </p:nvSpPr>
        <p:spPr>
          <a:xfrm>
            <a:off x="831849" y="1709738"/>
            <a:ext cx="10333455" cy="5027946"/>
          </a:xfrm>
        </p:spPr>
        <p:txBody>
          <a:bodyPr/>
          <a:lstStyle/>
          <a:p>
            <a:r>
              <a:rPr lang="en-AU" dirty="0">
                <a:latin typeface="FontAwesome" pitchFamily="2" charset="0"/>
              </a:rPr>
              <a:t>        </a:t>
            </a:r>
            <a:r>
              <a:rPr lang="en-AU" dirty="0"/>
              <a:t>Money</a:t>
            </a:r>
            <a:endParaRPr lang="en-AU" dirty="0">
              <a:latin typeface="FontAwesome" pitchFamily="2" charset="0"/>
            </a:endParaRPr>
          </a:p>
        </p:txBody>
      </p:sp>
      <p:pic>
        <p:nvPicPr>
          <p:cNvPr id="12" name="Picture 11">
            <a:extLst>
              <a:ext uri="{FF2B5EF4-FFF2-40B4-BE49-F238E27FC236}">
                <a16:creationId xmlns:a16="http://schemas.microsoft.com/office/drawing/2014/main" id="{95C0D1C2-3D78-4E43-91C1-07167E27EF7B}"/>
              </a:ext>
            </a:extLst>
          </p:cNvPr>
          <p:cNvPicPr>
            <a:picLocks noChangeAspect="1"/>
          </p:cNvPicPr>
          <p:nvPr/>
        </p:nvPicPr>
        <p:blipFill>
          <a:blip r:embed="rId3"/>
          <a:stretch>
            <a:fillRect/>
          </a:stretch>
        </p:blipFill>
        <p:spPr>
          <a:xfrm>
            <a:off x="0" y="562675"/>
            <a:ext cx="12192000" cy="5058882"/>
          </a:xfrm>
          <a:prstGeom prst="rect">
            <a:avLst/>
          </a:prstGeom>
          <a:ln w="76200">
            <a:solidFill>
              <a:schemeClr val="accent2">
                <a:lumMod val="90000"/>
                <a:lumOff val="10000"/>
              </a:schemeClr>
            </a:solidFill>
            <a:prstDash val="solid"/>
          </a:ln>
        </p:spPr>
      </p:pic>
    </p:spTree>
    <p:extLst>
      <p:ext uri="{BB962C8B-B14F-4D97-AF65-F5344CB8AC3E}">
        <p14:creationId xmlns:p14="http://schemas.microsoft.com/office/powerpoint/2010/main" val="1935423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B406-6F22-4032-9021-33C537C28E89}"/>
              </a:ext>
            </a:extLst>
          </p:cNvPr>
          <p:cNvSpPr>
            <a:spLocks noGrp="1"/>
          </p:cNvSpPr>
          <p:nvPr>
            <p:ph type="title"/>
          </p:nvPr>
        </p:nvSpPr>
        <p:spPr>
          <a:xfrm>
            <a:off x="831849" y="1709738"/>
            <a:ext cx="10333455" cy="5027946"/>
          </a:xfrm>
        </p:spPr>
        <p:txBody>
          <a:bodyPr/>
          <a:lstStyle/>
          <a:p>
            <a:r>
              <a:rPr lang="en-AU" dirty="0">
                <a:latin typeface="FontAwesome" pitchFamily="2" charset="0"/>
              </a:rPr>
              <a:t>        </a:t>
            </a:r>
            <a:r>
              <a:rPr lang="en-AU" dirty="0"/>
              <a:t>Money</a:t>
            </a:r>
            <a:endParaRPr lang="en-AU" dirty="0">
              <a:latin typeface="FontAwesome" pitchFamily="2" charset="0"/>
            </a:endParaRPr>
          </a:p>
        </p:txBody>
      </p:sp>
      <p:pic>
        <p:nvPicPr>
          <p:cNvPr id="3" name="Picture 2">
            <a:extLst>
              <a:ext uri="{FF2B5EF4-FFF2-40B4-BE49-F238E27FC236}">
                <a16:creationId xmlns:a16="http://schemas.microsoft.com/office/drawing/2014/main" id="{555BEEC3-F4A8-406D-9350-8460D87CCE31}"/>
              </a:ext>
            </a:extLst>
          </p:cNvPr>
          <p:cNvPicPr>
            <a:picLocks noChangeAspect="1"/>
          </p:cNvPicPr>
          <p:nvPr/>
        </p:nvPicPr>
        <p:blipFill>
          <a:blip r:embed="rId3"/>
          <a:stretch>
            <a:fillRect/>
          </a:stretch>
        </p:blipFill>
        <p:spPr>
          <a:xfrm>
            <a:off x="0" y="661834"/>
            <a:ext cx="12212453" cy="4913056"/>
          </a:xfrm>
          <a:prstGeom prst="rect">
            <a:avLst/>
          </a:prstGeom>
          <a:ln w="76200">
            <a:solidFill>
              <a:schemeClr val="accent3">
                <a:lumMod val="50000"/>
              </a:schemeClr>
            </a:solidFill>
          </a:ln>
        </p:spPr>
      </p:pic>
    </p:spTree>
    <p:extLst>
      <p:ext uri="{BB962C8B-B14F-4D97-AF65-F5344CB8AC3E}">
        <p14:creationId xmlns:p14="http://schemas.microsoft.com/office/powerpoint/2010/main" val="3907531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D3886D-D6E6-4666-9365-F6EADDBD5917}"/>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b="21391"/>
          <a:stretch/>
        </p:blipFill>
        <p:spPr>
          <a:xfrm>
            <a:off x="5756263" y="1"/>
            <a:ext cx="6435737" cy="6858000"/>
          </a:xfrm>
          <a:prstGeom prst="rect">
            <a:avLst/>
          </a:prstGeom>
        </p:spPr>
      </p:pic>
      <p:sp>
        <p:nvSpPr>
          <p:cNvPr id="2" name="Title 1">
            <a:extLst>
              <a:ext uri="{FF2B5EF4-FFF2-40B4-BE49-F238E27FC236}">
                <a16:creationId xmlns:a16="http://schemas.microsoft.com/office/drawing/2014/main" id="{0D0FB406-6F22-4032-9021-33C537C28E89}"/>
              </a:ext>
            </a:extLst>
          </p:cNvPr>
          <p:cNvSpPr>
            <a:spLocks noGrp="1"/>
          </p:cNvSpPr>
          <p:nvPr>
            <p:ph type="title"/>
          </p:nvPr>
        </p:nvSpPr>
        <p:spPr>
          <a:xfrm>
            <a:off x="831850" y="449180"/>
            <a:ext cx="4111210" cy="2930124"/>
          </a:xfrm>
        </p:spPr>
        <p:txBody>
          <a:bodyPr>
            <a:normAutofit/>
          </a:bodyPr>
          <a:lstStyle/>
          <a:p>
            <a:r>
              <a:rPr lang="en-AU" sz="4400" dirty="0"/>
              <a:t>Igniting our desire to make, create and explore</a:t>
            </a:r>
          </a:p>
        </p:txBody>
      </p:sp>
      <p:sp>
        <p:nvSpPr>
          <p:cNvPr id="3" name="Text Placeholder 2">
            <a:extLst>
              <a:ext uri="{FF2B5EF4-FFF2-40B4-BE49-F238E27FC236}">
                <a16:creationId xmlns:a16="http://schemas.microsoft.com/office/drawing/2014/main" id="{97BD6D28-8AE7-414F-996F-DEF64623BC65}"/>
              </a:ext>
            </a:extLst>
          </p:cNvPr>
          <p:cNvSpPr>
            <a:spLocks noGrp="1"/>
          </p:cNvSpPr>
          <p:nvPr>
            <p:ph type="body" idx="1"/>
          </p:nvPr>
        </p:nvSpPr>
        <p:spPr>
          <a:xfrm>
            <a:off x="831849" y="3538329"/>
            <a:ext cx="4111211" cy="3110915"/>
          </a:xfrm>
        </p:spPr>
        <p:txBody>
          <a:bodyPr>
            <a:normAutofit lnSpcReduction="10000"/>
          </a:bodyPr>
          <a:lstStyle/>
          <a:p>
            <a:r>
              <a:rPr lang="en-AU" dirty="0">
                <a:solidFill>
                  <a:schemeClr val="bg1"/>
                </a:solidFill>
              </a:rPr>
              <a:t>As electronics and the Internet of Things becomes easier, companies are supporting our desire to ‘make’</a:t>
            </a:r>
            <a:endParaRPr lang="en-AU" sz="3200" b="1" dirty="0">
              <a:solidFill>
                <a:schemeClr val="tx1">
                  <a:lumMod val="95000"/>
                  <a:lumOff val="5000"/>
                </a:schemeClr>
              </a:solidFill>
            </a:endParaRPr>
          </a:p>
          <a:p>
            <a:pPr algn="r"/>
            <a:endParaRPr lang="en-AU" sz="3200" b="1" dirty="0">
              <a:solidFill>
                <a:schemeClr val="tx1">
                  <a:lumMod val="95000"/>
                  <a:lumOff val="5000"/>
                </a:schemeClr>
              </a:solidFill>
            </a:endParaRPr>
          </a:p>
          <a:p>
            <a:pPr algn="r"/>
            <a:r>
              <a:rPr lang="en-AU" sz="3200" b="1" dirty="0" err="1">
                <a:solidFill>
                  <a:schemeClr val="tx1">
                    <a:lumMod val="95000"/>
                    <a:lumOff val="5000"/>
                  </a:schemeClr>
                </a:solidFill>
              </a:rPr>
              <a:t>Limor</a:t>
            </a:r>
            <a:r>
              <a:rPr lang="en-AU" sz="3200" b="1" dirty="0">
                <a:solidFill>
                  <a:schemeClr val="tx1">
                    <a:lumMod val="95000"/>
                    <a:lumOff val="5000"/>
                  </a:schemeClr>
                </a:solidFill>
              </a:rPr>
              <a:t> ‘</a:t>
            </a:r>
            <a:r>
              <a:rPr lang="en-AU" sz="3200" b="1" dirty="0" err="1">
                <a:solidFill>
                  <a:schemeClr val="tx1">
                    <a:lumMod val="95000"/>
                    <a:lumOff val="5000"/>
                  </a:schemeClr>
                </a:solidFill>
              </a:rPr>
              <a:t>LadyAda</a:t>
            </a:r>
            <a:r>
              <a:rPr lang="en-AU" sz="3200" b="1" dirty="0">
                <a:solidFill>
                  <a:schemeClr val="tx1">
                    <a:lumMod val="95000"/>
                    <a:lumOff val="5000"/>
                  </a:schemeClr>
                </a:solidFill>
              </a:rPr>
              <a:t>’ Fried</a:t>
            </a:r>
          </a:p>
          <a:p>
            <a:pPr algn="r"/>
            <a:r>
              <a:rPr lang="en-AU" dirty="0">
                <a:solidFill>
                  <a:schemeClr val="bg1"/>
                </a:solidFill>
              </a:rPr>
              <a:t>Electrical Engineer and </a:t>
            </a:r>
            <a:br>
              <a:rPr lang="en-AU" dirty="0">
                <a:solidFill>
                  <a:schemeClr val="bg1"/>
                </a:solidFill>
              </a:rPr>
            </a:br>
            <a:r>
              <a:rPr lang="en-AU" dirty="0">
                <a:solidFill>
                  <a:schemeClr val="bg1"/>
                </a:solidFill>
              </a:rPr>
              <a:t>Founder of </a:t>
            </a:r>
            <a:r>
              <a:rPr lang="en-AU" dirty="0" err="1">
                <a:solidFill>
                  <a:schemeClr val="bg1"/>
                </a:solidFill>
              </a:rPr>
              <a:t>AdaFruit</a:t>
            </a:r>
            <a:r>
              <a:rPr lang="en-AU" dirty="0">
                <a:solidFill>
                  <a:schemeClr val="bg1"/>
                </a:solidFill>
              </a:rPr>
              <a:t> Electronics</a:t>
            </a:r>
          </a:p>
          <a:p>
            <a:endParaRPr lang="en-AU" sz="1700" dirty="0">
              <a:solidFill>
                <a:schemeClr val="bg1"/>
              </a:solidFill>
            </a:endParaRPr>
          </a:p>
        </p:txBody>
      </p:sp>
      <p:grpSp>
        <p:nvGrpSpPr>
          <p:cNvPr id="7" name="Group 6">
            <a:extLst>
              <a:ext uri="{FF2B5EF4-FFF2-40B4-BE49-F238E27FC236}">
                <a16:creationId xmlns:a16="http://schemas.microsoft.com/office/drawing/2014/main" id="{A4147D7A-6924-410F-8E7A-33CBC042B117}"/>
              </a:ext>
            </a:extLst>
          </p:cNvPr>
          <p:cNvGrpSpPr/>
          <p:nvPr/>
        </p:nvGrpSpPr>
        <p:grpSpPr>
          <a:xfrm>
            <a:off x="6037165" y="5511696"/>
            <a:ext cx="3496696" cy="1124297"/>
            <a:chOff x="8521133" y="5660231"/>
            <a:chExt cx="3496696" cy="1124297"/>
          </a:xfrm>
        </p:grpSpPr>
        <p:pic>
          <p:nvPicPr>
            <p:cNvPr id="8" name="Picture 3" descr="by">
              <a:extLst>
                <a:ext uri="{FF2B5EF4-FFF2-40B4-BE49-F238E27FC236}">
                  <a16:creationId xmlns:a16="http://schemas.microsoft.com/office/drawing/2014/main" id="{1FC43D9A-88ED-419A-8921-80F773BE39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8758" y="6526889"/>
              <a:ext cx="737382" cy="257639"/>
            </a:xfrm>
            <a:prstGeom prst="rect">
              <a:avLst/>
            </a:prstGeom>
            <a:noFill/>
            <a:ln>
              <a:noFill/>
            </a:ln>
            <a:effectLst/>
            <a:extLst>
              <a:ext uri="{909E8E84-426E-40DD-AFC4-6F175D3DCCD1}">
                <a14:hiddenFill xmlns:a14="http://schemas.microsoft.com/office/drawing/2010/main">
                  <a:solidFill>
                    <a:srgbClr val="757501"/>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Text Box 4">
              <a:extLst>
                <a:ext uri="{FF2B5EF4-FFF2-40B4-BE49-F238E27FC236}">
                  <a16:creationId xmlns:a16="http://schemas.microsoft.com/office/drawing/2014/main" id="{0F9F8E1F-A25C-4346-8119-13D9D5CB318C}"/>
                </a:ext>
              </a:extLst>
            </p:cNvPr>
            <p:cNvSpPr txBox="1">
              <a:spLocks noChangeArrowheads="1"/>
            </p:cNvSpPr>
            <p:nvPr/>
          </p:nvSpPr>
          <p:spPr bwMode="auto">
            <a:xfrm>
              <a:off x="8521133" y="5660231"/>
              <a:ext cx="3496696" cy="601056"/>
            </a:xfrm>
            <a:prstGeom prst="rect">
              <a:avLst/>
            </a:prstGeom>
            <a:noFill/>
            <a:ln>
              <a:noFill/>
            </a:ln>
            <a:effectLst/>
            <a:extLst>
              <a:ext uri="{909E8E84-426E-40DD-AFC4-6F175D3DCCD1}">
                <a14:hiddenFill xmlns:a14="http://schemas.microsoft.com/office/drawing/2010/main">
                  <a:solidFill>
                    <a:srgbClr val="757501"/>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kumimoji="0" lang="en-AU" altLang="en-US" sz="1200" b="1" i="0" u="none" strike="noStrike" cap="none" normalizeH="0" baseline="0" dirty="0">
                  <a:ln>
                    <a:noFill/>
                  </a:ln>
                  <a:solidFill>
                    <a:srgbClr val="FFFFFF"/>
                  </a:solidFill>
                  <a:effectLst/>
                  <a:latin typeface="Abel" panose="02000506030000020004" pitchFamily="2" charset="0"/>
                </a:rPr>
                <a:t>Background </a:t>
              </a:r>
              <a:r>
                <a:rPr kumimoji="0" lang="en-AU" altLang="en-US" sz="1200" b="1" i="0" u="none" strike="noStrike" cap="none" normalizeH="0" baseline="0" dirty="0">
                  <a:ln>
                    <a:noFill/>
                  </a:ln>
                  <a:solidFill>
                    <a:schemeClr val="bg1"/>
                  </a:solidFill>
                  <a:effectLst/>
                  <a:latin typeface="Abel" panose="02000506030000020004" pitchFamily="2" charset="0"/>
                </a:rPr>
                <a:t>image: </a:t>
              </a:r>
              <a:r>
                <a:rPr lang="en-AU" sz="1200" dirty="0" err="1">
                  <a:solidFill>
                    <a:schemeClr val="bg1"/>
                  </a:solidFill>
                </a:rPr>
                <a:t>Limor</a:t>
              </a:r>
              <a:r>
                <a:rPr lang="en-AU" sz="1200" dirty="0">
                  <a:solidFill>
                    <a:schemeClr val="bg1"/>
                  </a:solidFill>
                </a:rPr>
                <a:t> Fried at TechCrunch Disrupt NY 2013 (cropped) Photo by Max Morse</a:t>
              </a:r>
              <a:r>
                <a:rPr lang="en-AU" sz="1200" b="1" dirty="0"/>
                <a:t> </a:t>
              </a:r>
              <a:r>
                <a:rPr kumimoji="0" lang="en-AU" altLang="en-US" sz="1200" b="0" i="0" u="none" strike="noStrike" cap="none" normalizeH="0" baseline="0" dirty="0">
                  <a:ln>
                    <a:noFill/>
                  </a:ln>
                  <a:solidFill>
                    <a:srgbClr val="FFFFFF"/>
                  </a:solidFill>
                  <a:effectLst/>
                  <a:latin typeface="Abel" panose="02000506030000020004" pitchFamily="2" charset="0"/>
                  <a:hlinkClick r:id="rId5"/>
                </a:rPr>
                <a:t>https://commons.wikimedia.org/wiki/File:Limor_Fried_TC2013.jpg</a:t>
              </a:r>
              <a:r>
                <a:rPr kumimoji="0" lang="en-AU" altLang="en-US" sz="1200" b="0" i="0" u="none" strike="noStrike" cap="none" normalizeH="0" baseline="0" dirty="0">
                  <a:ln>
                    <a:noFill/>
                  </a:ln>
                  <a:solidFill>
                    <a:srgbClr val="FFFFFF"/>
                  </a:solidFill>
                  <a:effectLst/>
                  <a:latin typeface="Abel" panose="02000506030000020004" pitchFamily="2"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4249499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B406-6F22-4032-9021-33C537C28E89}"/>
              </a:ext>
            </a:extLst>
          </p:cNvPr>
          <p:cNvSpPr>
            <a:spLocks noGrp="1"/>
          </p:cNvSpPr>
          <p:nvPr>
            <p:ph type="title"/>
          </p:nvPr>
        </p:nvSpPr>
        <p:spPr>
          <a:xfrm>
            <a:off x="831850" y="449180"/>
            <a:ext cx="4109118" cy="1507957"/>
          </a:xfrm>
        </p:spPr>
        <p:txBody>
          <a:bodyPr>
            <a:normAutofit/>
          </a:bodyPr>
          <a:lstStyle/>
          <a:p>
            <a:r>
              <a:rPr lang="en-AU" sz="4400" dirty="0"/>
              <a:t>Helping people</a:t>
            </a:r>
          </a:p>
        </p:txBody>
      </p:sp>
      <p:sp>
        <p:nvSpPr>
          <p:cNvPr id="3" name="Text Placeholder 2">
            <a:extLst>
              <a:ext uri="{FF2B5EF4-FFF2-40B4-BE49-F238E27FC236}">
                <a16:creationId xmlns:a16="http://schemas.microsoft.com/office/drawing/2014/main" id="{97BD6D28-8AE7-414F-996F-DEF64623BC65}"/>
              </a:ext>
            </a:extLst>
          </p:cNvPr>
          <p:cNvSpPr>
            <a:spLocks noGrp="1"/>
          </p:cNvSpPr>
          <p:nvPr>
            <p:ph type="body" idx="1"/>
          </p:nvPr>
        </p:nvSpPr>
        <p:spPr>
          <a:xfrm>
            <a:off x="831850" y="2181727"/>
            <a:ext cx="4109118" cy="4467518"/>
          </a:xfrm>
        </p:spPr>
        <p:txBody>
          <a:bodyPr>
            <a:normAutofit/>
          </a:bodyPr>
          <a:lstStyle/>
          <a:p>
            <a:r>
              <a:rPr lang="en-AU" dirty="0">
                <a:solidFill>
                  <a:schemeClr val="bg1"/>
                </a:solidFill>
              </a:rPr>
              <a:t>As the average age of Australian first time Mums edges over 30, many couples need assistance in fertility and conception</a:t>
            </a:r>
            <a:endParaRPr lang="en-AU" sz="1700" dirty="0">
              <a:solidFill>
                <a:schemeClr val="bg1"/>
              </a:solidFill>
            </a:endParaRPr>
          </a:p>
          <a:p>
            <a:pPr algn="r"/>
            <a:endParaRPr lang="en-AU" sz="3200" b="1" dirty="0">
              <a:solidFill>
                <a:schemeClr val="tx1">
                  <a:lumMod val="95000"/>
                  <a:lumOff val="5000"/>
                </a:schemeClr>
              </a:solidFill>
            </a:endParaRPr>
          </a:p>
          <a:p>
            <a:pPr algn="r"/>
            <a:r>
              <a:rPr lang="en-AU" sz="3200" b="1" dirty="0">
                <a:solidFill>
                  <a:schemeClr val="tx1">
                    <a:lumMod val="95000"/>
                    <a:lumOff val="5000"/>
                  </a:schemeClr>
                </a:solidFill>
              </a:rPr>
              <a:t>Dr Hannah Brown, Postdoctoral Fellow, University of Adelaide</a:t>
            </a:r>
          </a:p>
          <a:p>
            <a:pPr algn="r"/>
            <a:r>
              <a:rPr lang="en-AU" dirty="0">
                <a:solidFill>
                  <a:schemeClr val="bg1"/>
                </a:solidFill>
              </a:rPr>
              <a:t>Reproductive science, IVF and fertility scientist</a:t>
            </a:r>
          </a:p>
        </p:txBody>
      </p:sp>
      <p:pic>
        <p:nvPicPr>
          <p:cNvPr id="10" name="Picture 9">
            <a:extLst>
              <a:ext uri="{FF2B5EF4-FFF2-40B4-BE49-F238E27FC236}">
                <a16:creationId xmlns:a16="http://schemas.microsoft.com/office/drawing/2014/main" id="{22DBE350-5080-4B2D-ACCB-B77AB753463F}"/>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572284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B406-6F22-4032-9021-33C537C28E89}"/>
              </a:ext>
            </a:extLst>
          </p:cNvPr>
          <p:cNvSpPr>
            <a:spLocks noGrp="1"/>
          </p:cNvSpPr>
          <p:nvPr>
            <p:ph type="title"/>
          </p:nvPr>
        </p:nvSpPr>
        <p:spPr>
          <a:xfrm>
            <a:off x="831850" y="449180"/>
            <a:ext cx="2456782" cy="1507957"/>
          </a:xfrm>
        </p:spPr>
        <p:txBody>
          <a:bodyPr>
            <a:normAutofit/>
          </a:bodyPr>
          <a:lstStyle/>
          <a:p>
            <a:r>
              <a:rPr lang="en-AU" sz="4400" dirty="0"/>
              <a:t>Helping people</a:t>
            </a:r>
          </a:p>
        </p:txBody>
      </p:sp>
      <p:sp>
        <p:nvSpPr>
          <p:cNvPr id="3" name="Text Placeholder 2">
            <a:extLst>
              <a:ext uri="{FF2B5EF4-FFF2-40B4-BE49-F238E27FC236}">
                <a16:creationId xmlns:a16="http://schemas.microsoft.com/office/drawing/2014/main" id="{97BD6D28-8AE7-414F-996F-DEF64623BC65}"/>
              </a:ext>
            </a:extLst>
          </p:cNvPr>
          <p:cNvSpPr>
            <a:spLocks noGrp="1"/>
          </p:cNvSpPr>
          <p:nvPr>
            <p:ph type="body" idx="1"/>
          </p:nvPr>
        </p:nvSpPr>
        <p:spPr>
          <a:xfrm>
            <a:off x="831850" y="2181727"/>
            <a:ext cx="2456782" cy="4467518"/>
          </a:xfrm>
        </p:spPr>
        <p:txBody>
          <a:bodyPr>
            <a:normAutofit/>
          </a:bodyPr>
          <a:lstStyle/>
          <a:p>
            <a:r>
              <a:rPr lang="en-AU" dirty="0">
                <a:solidFill>
                  <a:schemeClr val="bg1"/>
                </a:solidFill>
              </a:rPr>
              <a:t>Over the past two decades, the number of persons aged 85 years and over increased by 141.2%, compared with a total population growth of 32.4 over the same period</a:t>
            </a:r>
          </a:p>
          <a:p>
            <a:r>
              <a:rPr lang="en-AU" sz="1700" dirty="0">
                <a:solidFill>
                  <a:schemeClr val="bg1"/>
                </a:solidFill>
              </a:rPr>
              <a:t>Source: </a:t>
            </a:r>
            <a:r>
              <a:rPr lang="en-AU" sz="1700" dirty="0">
                <a:solidFill>
                  <a:schemeClr val="bg1"/>
                </a:solidFill>
                <a:hlinkClick r:id="rId3"/>
              </a:rPr>
              <a:t>Australian Bureau of Statistics</a:t>
            </a:r>
            <a:endParaRPr lang="en-AU" sz="1700" dirty="0">
              <a:solidFill>
                <a:schemeClr val="bg1"/>
              </a:solidFill>
            </a:endParaRPr>
          </a:p>
        </p:txBody>
      </p:sp>
      <p:pic>
        <p:nvPicPr>
          <p:cNvPr id="5" name="Picture 4">
            <a:extLst>
              <a:ext uri="{FF2B5EF4-FFF2-40B4-BE49-F238E27FC236}">
                <a16:creationId xmlns:a16="http://schemas.microsoft.com/office/drawing/2014/main" id="{C0BB8079-A9E0-4642-8A8A-F68F6EEA2860}"/>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619499" y="0"/>
            <a:ext cx="8572501" cy="6858000"/>
          </a:xfrm>
          <a:prstGeom prst="rect">
            <a:avLst/>
          </a:prstGeom>
        </p:spPr>
      </p:pic>
      <p:grpSp>
        <p:nvGrpSpPr>
          <p:cNvPr id="7" name="Group 6">
            <a:extLst>
              <a:ext uri="{FF2B5EF4-FFF2-40B4-BE49-F238E27FC236}">
                <a16:creationId xmlns:a16="http://schemas.microsoft.com/office/drawing/2014/main" id="{A4147D7A-6924-410F-8E7A-33CBC042B117}"/>
              </a:ext>
            </a:extLst>
          </p:cNvPr>
          <p:cNvGrpSpPr/>
          <p:nvPr/>
        </p:nvGrpSpPr>
        <p:grpSpPr>
          <a:xfrm>
            <a:off x="8435808" y="308476"/>
            <a:ext cx="3496696" cy="925517"/>
            <a:chOff x="8521133" y="5660231"/>
            <a:chExt cx="3496696" cy="925517"/>
          </a:xfrm>
        </p:grpSpPr>
        <p:pic>
          <p:nvPicPr>
            <p:cNvPr id="8" name="Picture 3" descr="by">
              <a:extLst>
                <a:ext uri="{FF2B5EF4-FFF2-40B4-BE49-F238E27FC236}">
                  <a16:creationId xmlns:a16="http://schemas.microsoft.com/office/drawing/2014/main" id="{1FC43D9A-88ED-419A-8921-80F773BE3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8758" y="6328109"/>
              <a:ext cx="737382" cy="257639"/>
            </a:xfrm>
            <a:prstGeom prst="rect">
              <a:avLst/>
            </a:prstGeom>
            <a:noFill/>
            <a:ln>
              <a:noFill/>
            </a:ln>
            <a:effectLst/>
            <a:extLst>
              <a:ext uri="{909E8E84-426E-40DD-AFC4-6F175D3DCCD1}">
                <a14:hiddenFill xmlns:a14="http://schemas.microsoft.com/office/drawing/2010/main">
                  <a:solidFill>
                    <a:srgbClr val="757501"/>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Text Box 4">
              <a:extLst>
                <a:ext uri="{FF2B5EF4-FFF2-40B4-BE49-F238E27FC236}">
                  <a16:creationId xmlns:a16="http://schemas.microsoft.com/office/drawing/2014/main" id="{0F9F8E1F-A25C-4346-8119-13D9D5CB318C}"/>
                </a:ext>
              </a:extLst>
            </p:cNvPr>
            <p:cNvSpPr txBox="1">
              <a:spLocks noChangeArrowheads="1"/>
            </p:cNvSpPr>
            <p:nvPr/>
          </p:nvSpPr>
          <p:spPr bwMode="auto">
            <a:xfrm>
              <a:off x="8521133" y="5660231"/>
              <a:ext cx="3496696" cy="601056"/>
            </a:xfrm>
            <a:prstGeom prst="rect">
              <a:avLst/>
            </a:prstGeom>
            <a:noFill/>
            <a:ln>
              <a:noFill/>
            </a:ln>
            <a:effectLst/>
            <a:extLst>
              <a:ext uri="{909E8E84-426E-40DD-AFC4-6F175D3DCCD1}">
                <a14:hiddenFill xmlns:a14="http://schemas.microsoft.com/office/drawing/2010/main">
                  <a:solidFill>
                    <a:srgbClr val="757501"/>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kumimoji="0" lang="en-AU" altLang="en-US" sz="1200" b="1" i="0" u="none" strike="noStrike" cap="none" normalizeH="0" baseline="0" dirty="0">
                  <a:ln>
                    <a:noFill/>
                  </a:ln>
                  <a:solidFill>
                    <a:srgbClr val="FFFFFF"/>
                  </a:solidFill>
                  <a:effectLst/>
                  <a:latin typeface="Abel" panose="02000506030000020004" pitchFamily="2" charset="0"/>
                </a:rPr>
                <a:t>Background image: </a:t>
              </a:r>
              <a:r>
                <a:rPr lang="en-AU" sz="1200" b="1" dirty="0" err="1"/>
                <a:t>Maxpixel</a:t>
              </a:r>
              <a:r>
                <a:rPr lang="en-AU" sz="1200" b="1" dirty="0"/>
                <a:t> </a:t>
              </a:r>
              <a:r>
                <a:rPr kumimoji="0" lang="en-AU" altLang="en-US" sz="1200" b="0" i="0" u="none" strike="noStrike" cap="none" normalizeH="0" baseline="0" dirty="0">
                  <a:ln>
                    <a:noFill/>
                  </a:ln>
                  <a:solidFill>
                    <a:srgbClr val="FFFFFF"/>
                  </a:solidFill>
                  <a:effectLst/>
                  <a:latin typeface="Abel" panose="02000506030000020004" pitchFamily="2" charset="0"/>
                  <a:hlinkClick r:id="rId6"/>
                </a:rPr>
                <a:t>http://maxpixel.freegreatpicture.com/static/photo/1x/Senior-Aging-Elderly-Aged-Mature-Person-2379003.jpg</a:t>
              </a:r>
              <a:r>
                <a:rPr kumimoji="0" lang="en-AU" altLang="en-US" sz="1200" b="0" i="0" u="none" strike="noStrike" cap="none" normalizeH="0" baseline="0" dirty="0">
                  <a:ln>
                    <a:noFill/>
                  </a:ln>
                  <a:solidFill>
                    <a:srgbClr val="FFFFFF"/>
                  </a:solidFill>
                  <a:effectLst/>
                  <a:latin typeface="Abel" panose="02000506030000020004" pitchFamily="2"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9114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27512F-BDE9-42E3-BBBE-0461665D810E}"/>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D0FB406-6F22-4032-9021-33C537C28E89}"/>
              </a:ext>
            </a:extLst>
          </p:cNvPr>
          <p:cNvSpPr>
            <a:spLocks noGrp="1"/>
          </p:cNvSpPr>
          <p:nvPr>
            <p:ph type="title"/>
          </p:nvPr>
        </p:nvSpPr>
        <p:spPr>
          <a:xfrm>
            <a:off x="328267" y="0"/>
            <a:ext cx="4084707" cy="2930124"/>
          </a:xfrm>
        </p:spPr>
        <p:txBody>
          <a:bodyPr>
            <a:normAutofit/>
          </a:bodyPr>
          <a:lstStyle/>
          <a:p>
            <a:r>
              <a:rPr lang="en-AU" sz="4400" dirty="0"/>
              <a:t>Connecting the world – breaking down barriers</a:t>
            </a:r>
          </a:p>
        </p:txBody>
      </p:sp>
    </p:spTree>
    <p:extLst>
      <p:ext uri="{BB962C8B-B14F-4D97-AF65-F5344CB8AC3E}">
        <p14:creationId xmlns:p14="http://schemas.microsoft.com/office/powerpoint/2010/main" val="73934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9D1F5-F45A-4238-ABD8-C4229F2D66F3}"/>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761CC9FA-9350-4752-AB9E-9B12CE289CA6}"/>
              </a:ext>
            </a:extLst>
          </p:cNvPr>
          <p:cNvSpPr>
            <a:spLocks noGrp="1"/>
          </p:cNvSpPr>
          <p:nvPr>
            <p:ph type="body" idx="1"/>
          </p:nvPr>
        </p:nvSpPr>
        <p:spPr/>
        <p:txBody>
          <a:bodyPr/>
          <a:lstStyle/>
          <a:p>
            <a:endParaRPr lang="en-AU"/>
          </a:p>
        </p:txBody>
      </p:sp>
      <p:pic>
        <p:nvPicPr>
          <p:cNvPr id="9" name="Picture 8">
            <a:extLst>
              <a:ext uri="{FF2B5EF4-FFF2-40B4-BE49-F238E27FC236}">
                <a16:creationId xmlns:a16="http://schemas.microsoft.com/office/drawing/2014/main" id="{72773CE7-87E8-4D0B-8A7D-DD8B74252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90438287"/>
      </p:ext>
    </p:extLst>
  </p:cSld>
  <p:clrMapOvr>
    <a:masterClrMapping/>
  </p:clrMapOvr>
</p:sld>
</file>

<file path=ppt/theme/theme1.xml><?xml version="1.0" encoding="utf-8"?>
<a:theme xmlns:a="http://schemas.openxmlformats.org/drawingml/2006/main" name="Office Theme">
  <a:themeElements>
    <a:clrScheme name="kathyreid-business">
      <a:dk1>
        <a:sysClr val="windowText" lastClr="000000"/>
      </a:dk1>
      <a:lt1>
        <a:sysClr val="window" lastClr="FFFFFF"/>
      </a:lt1>
      <a:dk2>
        <a:srgbClr val="352F27"/>
      </a:dk2>
      <a:lt2>
        <a:srgbClr val="FFFFFF"/>
      </a:lt2>
      <a:accent1>
        <a:srgbClr val="757501"/>
      </a:accent1>
      <a:accent2>
        <a:srgbClr val="352F27"/>
      </a:accent2>
      <a:accent3>
        <a:srgbClr val="95856F"/>
      </a:accent3>
      <a:accent4>
        <a:srgbClr val="FFFFFF"/>
      </a:accent4>
      <a:accent5>
        <a:srgbClr val="757501"/>
      </a:accent5>
      <a:accent6>
        <a:srgbClr val="352F27"/>
      </a:accent6>
      <a:hlink>
        <a:srgbClr val="757501"/>
      </a:hlink>
      <a:folHlink>
        <a:srgbClr val="75750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TotalTime>
  <Words>1156</Words>
  <Application>Microsoft Office PowerPoint</Application>
  <PresentationFormat>Widescreen</PresentationFormat>
  <Paragraphs>107</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FontAwesome</vt:lpstr>
      <vt:lpstr>Wingdings</vt:lpstr>
      <vt:lpstr>Abel</vt:lpstr>
      <vt:lpstr>Office Theme</vt:lpstr>
      <vt:lpstr>your digital future</vt:lpstr>
      <vt:lpstr>Inspire you</vt:lpstr>
      <vt:lpstr>        Money</vt:lpstr>
      <vt:lpstr>        Money</vt:lpstr>
      <vt:lpstr>Igniting our desire to make, create and explore</vt:lpstr>
      <vt:lpstr>Helping people</vt:lpstr>
      <vt:lpstr>Helping people</vt:lpstr>
      <vt:lpstr>Connecting the world – breaking down barriers</vt:lpstr>
      <vt:lpstr>PowerPoint Presentation</vt:lpstr>
      <vt:lpstr>You can change the world.</vt:lpstr>
      <vt:lpstr>Margaret Hamilton</vt:lpstr>
      <vt:lpstr>Radia Perlman</vt:lpstr>
      <vt:lpstr>Catarina Mota</vt:lpstr>
      <vt:lpstr>Yes, really.</vt:lpstr>
      <vt:lpstr>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Kathy Reid</dc:creator>
  <cp:lastModifiedBy>Kathy Reid</cp:lastModifiedBy>
  <cp:revision>29</cp:revision>
  <dcterms:created xsi:type="dcterms:W3CDTF">2017-10-11T02:04:03Z</dcterms:created>
  <dcterms:modified xsi:type="dcterms:W3CDTF">2017-10-11T07:11:31Z</dcterms:modified>
</cp:coreProperties>
</file>